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unknown"/>
  <Default Extension="emf" ContentType="image/x-emf"/>
  <Default Extension="jpe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10" r:id="rId3"/>
    <p:sldId id="287" r:id="rId4"/>
    <p:sldId id="288" r:id="rId5"/>
    <p:sldId id="257" r:id="rId6"/>
    <p:sldId id="311" r:id="rId7"/>
    <p:sldId id="264" r:id="rId8"/>
    <p:sldId id="258" r:id="rId9"/>
    <p:sldId id="267" r:id="rId10"/>
    <p:sldId id="314" r:id="rId11"/>
    <p:sldId id="315" r:id="rId12"/>
    <p:sldId id="316" r:id="rId13"/>
    <p:sldId id="291" r:id="rId14"/>
    <p:sldId id="292" r:id="rId15"/>
    <p:sldId id="308" r:id="rId16"/>
    <p:sldId id="294" r:id="rId17"/>
    <p:sldId id="317" r:id="rId18"/>
    <p:sldId id="318" r:id="rId19"/>
    <p:sldId id="319" r:id="rId20"/>
    <p:sldId id="320" r:id="rId21"/>
    <p:sldId id="321" r:id="rId22"/>
    <p:sldId id="322" r:id="rId23"/>
    <p:sldId id="313" r:id="rId24"/>
    <p:sldId id="268" r:id="rId25"/>
    <p:sldId id="293" r:id="rId26"/>
    <p:sldId id="269" r:id="rId27"/>
    <p:sldId id="289" r:id="rId28"/>
    <p:sldId id="295" r:id="rId29"/>
    <p:sldId id="260" r:id="rId30"/>
    <p:sldId id="302" r:id="rId31"/>
    <p:sldId id="303" r:id="rId32"/>
    <p:sldId id="261" r:id="rId33"/>
    <p:sldId id="262" r:id="rId34"/>
    <p:sldId id="263" r:id="rId35"/>
    <p:sldId id="274" r:id="rId36"/>
    <p:sldId id="273" r:id="rId37"/>
    <p:sldId id="275" r:id="rId38"/>
    <p:sldId id="299" r:id="rId39"/>
    <p:sldId id="309" r:id="rId40"/>
    <p:sldId id="290" r:id="rId41"/>
    <p:sldId id="300" r:id="rId42"/>
    <p:sldId id="270" r:id="rId43"/>
    <p:sldId id="271" r:id="rId44"/>
    <p:sldId id="272" r:id="rId45"/>
    <p:sldId id="277" r:id="rId46"/>
    <p:sldId id="276" r:id="rId47"/>
    <p:sldId id="278" r:id="rId48"/>
    <p:sldId id="324" r:id="rId49"/>
    <p:sldId id="323" r:id="rId50"/>
    <p:sldId id="259" r:id="rId51"/>
    <p:sldId id="279" r:id="rId52"/>
    <p:sldId id="280" r:id="rId53"/>
    <p:sldId id="281" r:id="rId54"/>
    <p:sldId id="282" r:id="rId55"/>
    <p:sldId id="304" r:id="rId56"/>
    <p:sldId id="283" r:id="rId57"/>
    <p:sldId id="298" r:id="rId58"/>
    <p:sldId id="286" r:id="rId59"/>
    <p:sldId id="284" r:id="rId60"/>
    <p:sldId id="306" r:id="rId61"/>
    <p:sldId id="307" r:id="rId62"/>
    <p:sldId id="305" r:id="rId63"/>
    <p:sldId id="285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00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8424" y="-19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382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7734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589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72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8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222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92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2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394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6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9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027E40-3D39-324C-9889-F8B4CED28F6D}" type="datetimeFigureOut">
              <a:rPr lang="en-US" smtClean="0"/>
              <a:t>1/30/16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65002-2B86-FB44-A54B-4BCF5F9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62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 Light"/>
          <a:ea typeface="+mj-ea"/>
          <a:cs typeface="Open Sans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tif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JPG"/><Relationship Id="rId14" Type="http://schemas.openxmlformats.org/officeDocument/2006/relationships/image" Target="../media/image16.emf"/><Relationship Id="rId15" Type="http://schemas.openxmlformats.org/officeDocument/2006/relationships/image" Target="../media/image17.png"/><Relationship Id="rId1" Type="http://schemas.microsoft.com/office/2007/relationships/media" Target="../media/media3.mov"/><Relationship Id="rId2" Type="http://schemas.openxmlformats.org/officeDocument/2006/relationships/video" Target="../media/media3.mov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305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12313" y="0"/>
            <a:ext cx="9156313" cy="6867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756" y="5642893"/>
            <a:ext cx="8579098" cy="876300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Open Sans"/>
                <a:cs typeface="Open Sans"/>
              </a:rPr>
              <a:t>Autonomous Vehicle Plan Verification and Execution</a:t>
            </a:r>
            <a:endParaRPr lang="en-US" sz="24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7020" y="5925678"/>
            <a:ext cx="6109367" cy="876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Matthew O’Kelly</a:t>
            </a:r>
            <a:r>
              <a:rPr lang="en-US" sz="1800" dirty="0">
                <a:solidFill>
                  <a:schemeClr val="bg1"/>
                </a:solidFill>
                <a:latin typeface="Open Sans Light"/>
                <a:cs typeface="Open Sans Light"/>
              </a:rPr>
              <a:t> </a:t>
            </a:r>
            <a:r>
              <a:rPr lang="en-US" sz="1800" dirty="0" smtClean="0">
                <a:solidFill>
                  <a:schemeClr val="bg1"/>
                </a:solidFill>
                <a:latin typeface="Open Sans Light"/>
                <a:cs typeface="Open Sans Light"/>
              </a:rPr>
              <a:t>Houssam Abbas Rahul Mangharam</a:t>
            </a:r>
            <a:endParaRPr lang="en-US" sz="1800" dirty="0">
              <a:solidFill>
                <a:schemeClr val="bg1"/>
              </a:solidFill>
              <a:latin typeface="Open Sans Light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108407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miss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04257"/>
            <a:ext cx="7772400" cy="4649486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mission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determines the series of road network links that the AV will follow in order to accomplish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mobility goals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of the vehicle’s occupants. Such information defines the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road geometry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, reference trajectories and waypoints that the behavioral planner will reason about.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033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4" name="Picture 3" descr="planning-behavio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0" y="1101852"/>
            <a:ext cx="7780440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behavioral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makes local decisions regarding the short term goals of the vehicle. For example the behavioral planner may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initiate a lane change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based on the need to exit the highway. Alternatively the behavioral planner may reason about a variety of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traffic situations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such as judging that the car switch to traffic jam mode. 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373422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Architecture</a:t>
            </a:r>
            <a:endParaRPr lang="en-US" dirty="0"/>
          </a:p>
        </p:txBody>
      </p:sp>
      <p:pic>
        <p:nvPicPr>
          <p:cNvPr id="3" name="Picture 2" descr="planning-loca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80"/>
          <a:stretch/>
        </p:blipFill>
        <p:spPr>
          <a:xfrm>
            <a:off x="684816" y="1101852"/>
            <a:ext cx="7652779" cy="465429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383890" y="3289678"/>
            <a:ext cx="3249247" cy="2464065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local planner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responsible for trajectory generation and evaluation. Based on the goal selection provided by the behavioral planner, the local planner may use a variety of heuristic or optimal control techniques to compute 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dynamically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</a:t>
            </a:r>
            <a:r>
              <a:rPr lang="en-US" sz="1600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kinematicaly</a:t>
            </a:r>
            <a:r>
              <a:rPr lang="en-US" sz="16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feasible trajectories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814075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bicycle model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to is used as the intermediate representation (IR) because it supports verification of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low level trajectory trackers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and analysis with respect to first order logic necessary for </a:t>
            </a:r>
            <a:r>
              <a:rPr lang="en-US" sz="2400" i="1" dirty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formal verification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Model captures the effect of steering input and longitudinal acceleration on the vehicle’s trajectory.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Vehicle Model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r="9617"/>
          <a:stretch/>
        </p:blipFill>
        <p:spPr>
          <a:xfrm>
            <a:off x="4237030" y="4107578"/>
            <a:ext cx="3894764" cy="45532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3"/>
          <a:srcRect r="8210"/>
          <a:stretch/>
        </p:blipFill>
        <p:spPr>
          <a:xfrm>
            <a:off x="4211022" y="4663520"/>
            <a:ext cx="4364572" cy="5463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/>
          <a:srcRect r="42638"/>
          <a:stretch/>
        </p:blipFill>
        <p:spPr>
          <a:xfrm>
            <a:off x="4211023" y="5307799"/>
            <a:ext cx="561542" cy="19578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5"/>
          <a:srcRect r="23709"/>
          <a:stretch/>
        </p:blipFill>
        <p:spPr>
          <a:xfrm>
            <a:off x="4237029" y="5643492"/>
            <a:ext cx="1429964" cy="21400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6"/>
          <a:srcRect r="25015"/>
          <a:stretch/>
        </p:blipFill>
        <p:spPr>
          <a:xfrm>
            <a:off x="4237029" y="5999090"/>
            <a:ext cx="1354859" cy="2276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7"/>
          <a:srcRect r="45474"/>
          <a:stretch/>
        </p:blipFill>
        <p:spPr>
          <a:xfrm>
            <a:off x="4272092" y="6350456"/>
            <a:ext cx="500473" cy="227661"/>
          </a:xfrm>
          <a:prstGeom prst="rect">
            <a:avLst/>
          </a:prstGeom>
        </p:spPr>
      </p:pic>
      <p:pic>
        <p:nvPicPr>
          <p:cNvPr id="44" name="Picture 43" descr="Untitled 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21" y="4237390"/>
            <a:ext cx="3638002" cy="198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63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3918234" y="1869298"/>
            <a:ext cx="1794567" cy="57143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36317" y="1900261"/>
            <a:ext cx="1914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Local Planner</a:t>
            </a:r>
          </a:p>
          <a:p>
            <a:pPr algn="ctr"/>
            <a:r>
              <a:rPr lang="en-US" sz="1400" dirty="0" smtClean="0"/>
              <a:t>(C++ Implementation)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909522" y="3724260"/>
            <a:ext cx="76721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912777" y="358614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Straight Connector 11"/>
          <p:cNvCxnSpPr/>
          <p:nvPr/>
        </p:nvCxnSpPr>
        <p:spPr bwMode="auto">
          <a:xfrm>
            <a:off x="1829564" y="358839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Straight Connector 12"/>
          <p:cNvCxnSpPr/>
          <p:nvPr/>
        </p:nvCxnSpPr>
        <p:spPr bwMode="auto">
          <a:xfrm>
            <a:off x="1830352" y="3584561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Connector 13"/>
          <p:cNvCxnSpPr/>
          <p:nvPr/>
        </p:nvCxnSpPr>
        <p:spPr bwMode="auto">
          <a:xfrm>
            <a:off x="2747139" y="3586808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/>
          <p:cNvCxnSpPr/>
          <p:nvPr/>
        </p:nvCxnSpPr>
        <p:spPr bwMode="auto">
          <a:xfrm>
            <a:off x="2747927" y="358228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>
            <a:off x="3664714" y="3584533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3665502" y="358069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/>
          <p:cNvCxnSpPr/>
          <p:nvPr/>
        </p:nvCxnSpPr>
        <p:spPr bwMode="auto">
          <a:xfrm>
            <a:off x="4582289" y="358294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3665502" y="357796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4582289" y="3580216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1" name="Straight Connector 20"/>
          <p:cNvCxnSpPr/>
          <p:nvPr/>
        </p:nvCxnSpPr>
        <p:spPr bwMode="auto">
          <a:xfrm>
            <a:off x="4583077" y="3576382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99864" y="3578629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/>
          <p:cNvCxnSpPr/>
          <p:nvPr/>
        </p:nvCxnSpPr>
        <p:spPr bwMode="auto">
          <a:xfrm>
            <a:off x="5500652" y="357410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/>
          <p:cNvCxnSpPr/>
          <p:nvPr/>
        </p:nvCxnSpPr>
        <p:spPr bwMode="auto">
          <a:xfrm>
            <a:off x="6417439" y="3576354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6418227" y="3572520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Straight Connector 25"/>
          <p:cNvCxnSpPr/>
          <p:nvPr/>
        </p:nvCxnSpPr>
        <p:spPr bwMode="auto">
          <a:xfrm>
            <a:off x="7335014" y="3574767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4274253" y="3808265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400ms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6107507" y="3810934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600ms</a:t>
            </a:r>
            <a:endParaRPr 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39253" y="3806641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700ms</a:t>
            </a:r>
            <a:endParaRPr 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8417268" y="3724261"/>
            <a:ext cx="5755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Time</a:t>
            </a:r>
            <a:endParaRPr lang="en-US" sz="1400" dirty="0"/>
          </a:p>
        </p:txBody>
      </p:sp>
      <p:cxnSp>
        <p:nvCxnSpPr>
          <p:cNvPr id="31" name="Elbow Connector 30"/>
          <p:cNvCxnSpPr>
            <a:stCxn id="8" idx="2"/>
            <a:endCxn id="32" idx="0"/>
          </p:cNvCxnSpPr>
          <p:nvPr/>
        </p:nvCxnSpPr>
        <p:spPr bwMode="auto">
          <a:xfrm rot="5400000">
            <a:off x="2586217" y="1237350"/>
            <a:ext cx="1025916" cy="343268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899366" y="346665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1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10599" y="347523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2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717429" y="3466781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3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620076" y="3475367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4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552634" y="348120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5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46695" y="3476910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6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62111" y="3481333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7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277637" y="3489919"/>
            <a:ext cx="9669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Trajectory 8 </a:t>
            </a:r>
          </a:p>
        </p:txBody>
      </p:sp>
      <p:cxnSp>
        <p:nvCxnSpPr>
          <p:cNvPr id="40" name="Elbow Connector 39"/>
          <p:cNvCxnSpPr>
            <a:stCxn id="8" idx="2"/>
            <a:endCxn id="33" idx="0"/>
          </p:cNvCxnSpPr>
          <p:nvPr/>
        </p:nvCxnSpPr>
        <p:spPr bwMode="auto">
          <a:xfrm rot="5400000">
            <a:off x="3037541" y="1697260"/>
            <a:ext cx="1034502" cy="252145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Elbow Connector 40"/>
          <p:cNvCxnSpPr>
            <a:stCxn id="8" idx="2"/>
            <a:endCxn id="34" idx="0"/>
          </p:cNvCxnSpPr>
          <p:nvPr/>
        </p:nvCxnSpPr>
        <p:spPr bwMode="auto">
          <a:xfrm rot="5400000">
            <a:off x="3495184" y="2146447"/>
            <a:ext cx="1026046" cy="161462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Elbow Connector 41"/>
          <p:cNvCxnSpPr>
            <a:stCxn id="8" idx="2"/>
            <a:endCxn id="35" idx="0"/>
          </p:cNvCxnSpPr>
          <p:nvPr/>
        </p:nvCxnSpPr>
        <p:spPr bwMode="auto">
          <a:xfrm rot="5400000">
            <a:off x="3942214" y="2602063"/>
            <a:ext cx="1034632" cy="711976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3" name="Elbow Connector 42"/>
          <p:cNvCxnSpPr>
            <a:stCxn id="8" idx="2"/>
            <a:endCxn id="36" idx="0"/>
          </p:cNvCxnSpPr>
          <p:nvPr/>
        </p:nvCxnSpPr>
        <p:spPr bwMode="auto">
          <a:xfrm rot="16200000" flipH="1">
            <a:off x="4405575" y="2850678"/>
            <a:ext cx="1040468" cy="220582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4" name="Elbow Connector 43"/>
          <p:cNvCxnSpPr>
            <a:stCxn id="8" idx="2"/>
            <a:endCxn id="37" idx="0"/>
          </p:cNvCxnSpPr>
          <p:nvPr/>
        </p:nvCxnSpPr>
        <p:spPr bwMode="auto">
          <a:xfrm rot="16200000" flipH="1">
            <a:off x="4854752" y="2401500"/>
            <a:ext cx="1036175" cy="1114643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5" name="Elbow Connector 44"/>
          <p:cNvCxnSpPr>
            <a:stCxn id="8" idx="2"/>
            <a:endCxn id="38" idx="0"/>
          </p:cNvCxnSpPr>
          <p:nvPr/>
        </p:nvCxnSpPr>
        <p:spPr bwMode="auto">
          <a:xfrm rot="16200000" flipH="1">
            <a:off x="5310248" y="1946004"/>
            <a:ext cx="1040598" cy="2030059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Elbow Connector 45"/>
          <p:cNvCxnSpPr>
            <a:stCxn id="8" idx="2"/>
            <a:endCxn id="39" idx="0"/>
          </p:cNvCxnSpPr>
          <p:nvPr/>
        </p:nvCxnSpPr>
        <p:spPr bwMode="auto">
          <a:xfrm rot="16200000" flipH="1">
            <a:off x="5763718" y="1492534"/>
            <a:ext cx="1049184" cy="29455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47" name="Oval 46"/>
          <p:cNvSpPr/>
          <p:nvPr/>
        </p:nvSpPr>
        <p:spPr bwMode="auto">
          <a:xfrm>
            <a:off x="3638611" y="2737533"/>
            <a:ext cx="2454569" cy="460847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prstDash val="dash"/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400" eaLnBrk="0" hangingPunct="0">
              <a:buFont typeface="Arial" pitchFamily="34" charset="0"/>
              <a:buChar char="•"/>
            </a:pPr>
            <a:endParaRPr kumimoji="0" lang="en-US" sz="1600" dirty="0" smtClean="0">
              <a:solidFill>
                <a:schemeClr val="tx1"/>
              </a:solidFill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3659" y="2736715"/>
            <a:ext cx="2276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Choosing a Single trajectory</a:t>
            </a:r>
          </a:p>
          <a:p>
            <a:pPr algn="ctr"/>
            <a:r>
              <a:rPr lang="en-US" sz="1200" dirty="0" smtClean="0"/>
              <a:t>Every 100ms by Cost Function</a:t>
            </a:r>
            <a:endParaRPr lang="en-US" sz="1200" dirty="0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8251794" y="3577545"/>
            <a:ext cx="0" cy="2762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51" y="1775203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Curved Connector 50"/>
          <p:cNvCxnSpPr/>
          <p:nvPr/>
        </p:nvCxnSpPr>
        <p:spPr bwMode="auto">
          <a:xfrm flipV="1">
            <a:off x="1187807" y="1949068"/>
            <a:ext cx="1446100" cy="356042"/>
          </a:xfrm>
          <a:prstGeom prst="curvedConnector3">
            <a:avLst/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Curved Connector 51"/>
          <p:cNvCxnSpPr/>
          <p:nvPr/>
        </p:nvCxnSpPr>
        <p:spPr bwMode="auto">
          <a:xfrm flipV="1">
            <a:off x="1187807" y="2063458"/>
            <a:ext cx="1446100" cy="241652"/>
          </a:xfrm>
          <a:prstGeom prst="curvedConnector3">
            <a:avLst>
              <a:gd name="adj1" fmla="val 51844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" name="Curved Connector 52"/>
          <p:cNvCxnSpPr/>
          <p:nvPr/>
        </p:nvCxnSpPr>
        <p:spPr bwMode="auto">
          <a:xfrm flipV="1">
            <a:off x="1187807" y="2305110"/>
            <a:ext cx="1446100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Curved Connector 53"/>
          <p:cNvCxnSpPr/>
          <p:nvPr/>
        </p:nvCxnSpPr>
        <p:spPr bwMode="auto">
          <a:xfrm>
            <a:off x="1187807" y="2305110"/>
            <a:ext cx="1446100" cy="34127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5" name="Curved Connector 54"/>
          <p:cNvCxnSpPr/>
          <p:nvPr/>
        </p:nvCxnSpPr>
        <p:spPr bwMode="auto">
          <a:xfrm>
            <a:off x="1248264" y="2305110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583776" y="180543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1</a:t>
            </a:r>
            <a:endParaRPr lang="en-US" sz="1100" dirty="0"/>
          </a:p>
        </p:txBody>
      </p:sp>
      <p:sp>
        <p:nvSpPr>
          <p:cNvPr id="57" name="TextBox 56"/>
          <p:cNvSpPr txBox="1"/>
          <p:nvPr/>
        </p:nvSpPr>
        <p:spPr>
          <a:xfrm>
            <a:off x="2585036" y="1942717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2</a:t>
            </a:r>
            <a:endParaRPr lang="en-US" sz="1100" dirty="0"/>
          </a:p>
        </p:txBody>
      </p:sp>
      <p:sp>
        <p:nvSpPr>
          <p:cNvPr id="58" name="TextBox 57"/>
          <p:cNvSpPr txBox="1"/>
          <p:nvPr/>
        </p:nvSpPr>
        <p:spPr>
          <a:xfrm>
            <a:off x="2593853" y="2163130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3</a:t>
            </a:r>
            <a:endParaRPr lang="en-US" sz="1100" dirty="0"/>
          </a:p>
        </p:txBody>
      </p:sp>
      <p:sp>
        <p:nvSpPr>
          <p:cNvPr id="59" name="TextBox 58"/>
          <p:cNvSpPr txBox="1"/>
          <p:nvPr/>
        </p:nvSpPr>
        <p:spPr>
          <a:xfrm>
            <a:off x="2595113" y="2338201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sp>
        <p:nvSpPr>
          <p:cNvPr id="60" name="TextBox 59"/>
          <p:cNvSpPr txBox="1"/>
          <p:nvPr/>
        </p:nvSpPr>
        <p:spPr>
          <a:xfrm>
            <a:off x="2599636" y="2520829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n</a:t>
            </a:r>
            <a:endParaRPr lang="en-US" sz="1100" dirty="0"/>
          </a:p>
        </p:txBody>
      </p: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94" y="1711357"/>
            <a:ext cx="20732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urved Connector 61"/>
          <p:cNvCxnSpPr/>
          <p:nvPr/>
        </p:nvCxnSpPr>
        <p:spPr bwMode="auto">
          <a:xfrm>
            <a:off x="6823412" y="2241264"/>
            <a:ext cx="1385643" cy="1706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3" name="TextBox 62"/>
          <p:cNvSpPr txBox="1"/>
          <p:nvPr/>
        </p:nvSpPr>
        <p:spPr>
          <a:xfrm>
            <a:off x="7137714" y="2509296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Trajectory k</a:t>
            </a:r>
            <a:endParaRPr lang="en-US" sz="1100" dirty="0"/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909522" y="3089494"/>
            <a:ext cx="0" cy="400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5" name="TextBox 64"/>
          <p:cNvSpPr txBox="1"/>
          <p:nvPr/>
        </p:nvSpPr>
        <p:spPr>
          <a:xfrm>
            <a:off x="299307" y="2946978"/>
            <a:ext cx="6543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System</a:t>
            </a:r>
          </a:p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Start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53081" y="1570486"/>
            <a:ext cx="4216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generates multiple trajectories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  <p:sp>
        <p:nvSpPr>
          <p:cNvPr id="67" name="TextBox 66"/>
          <p:cNvSpPr txBox="1"/>
          <p:nvPr/>
        </p:nvSpPr>
        <p:spPr>
          <a:xfrm>
            <a:off x="5280267" y="1552061"/>
            <a:ext cx="397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</a:t>
            </a:r>
            <a:r>
              <a:rPr lang="en-US" sz="1200" i="1" dirty="0" smtClean="0"/>
              <a:t>Local planner choose one best trajectory every 100ms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73002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Generation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57200" y="1450490"/>
            <a:ext cx="8229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2000" dirty="0" smtClean="0"/>
              <a:t>Math and algorithms?</a:t>
            </a:r>
          </a:p>
        </p:txBody>
      </p:sp>
    </p:spTree>
    <p:extLst>
      <p:ext uri="{BB962C8B-B14F-4D97-AF65-F5344CB8AC3E}">
        <p14:creationId xmlns:p14="http://schemas.microsoft.com/office/powerpoint/2010/main" val="389373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1113"/>
            <a:ext cx="7315200" cy="2375774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Start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704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current time is greater than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schedule period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update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75746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5" name="Picture 4" descr="a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044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ego-vehicle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is within the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buffer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the difference in velocities is big enough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1866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2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Enter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Open Sans" panose="020B0606030504020204" pitchFamily="34" charset="0"/>
              </a:rPr>
              <a:t>Lane Change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and follow new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352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3" name="Picture 2" descr="a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If the ego-vehicle has entered new lane update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and execute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transition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947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Behavior Controller</a:t>
            </a:r>
            <a:endParaRPr lang="en-US" dirty="0"/>
          </a:p>
        </p:txBody>
      </p:sp>
      <p:pic>
        <p:nvPicPr>
          <p:cNvPr id="4" name="Picture 3" descr="a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4529"/>
            <a:ext cx="7315200" cy="2368943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4882111"/>
            <a:ext cx="8229600" cy="124405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Continue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in the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"/>
                <a:ea typeface="Open Sans" panose="020B0606030504020204" pitchFamily="34" charset="0"/>
                <a:cs typeface="Open Sans "/>
              </a:rPr>
              <a:t> Lane Following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mode following updated </a:t>
            </a:r>
            <a:r>
              <a:rPr lang="en-US" sz="2400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reference trajectory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.</a:t>
            </a:r>
            <a:endParaRPr lang="en-US" sz="2400" i="1" dirty="0" smtClean="0">
              <a:solidFill>
                <a:schemeClr val="tx1">
                  <a:lumMod val="75000"/>
                  <a:lumOff val="25000"/>
                </a:schemeClr>
              </a:solidFill>
              <a:ea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21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Drivers</a:t>
            </a:r>
            <a:endParaRPr lang="en-US" dirty="0"/>
          </a:p>
        </p:txBody>
      </p:sp>
      <p:pic>
        <p:nvPicPr>
          <p:cNvPr id="4" name="Picture 3" descr="env-si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856" y="1150938"/>
            <a:ext cx="3066288" cy="730751"/>
          </a:xfrm>
          <a:prstGeom prst="rect">
            <a:avLst/>
          </a:prstGeom>
        </p:spPr>
      </p:pic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2184400"/>
            <a:ext cx="5755473" cy="4870621"/>
          </a:xfrm>
        </p:spPr>
        <p:txBody>
          <a:bodyPr>
            <a:normAutofit/>
          </a:bodyPr>
          <a:lstStyle/>
          <a:p>
            <a:r>
              <a:rPr lang="en-US" sz="1100" dirty="0" smtClean="0"/>
              <a:t>For this study we show an extremely simple model of the other cars in the environment</a:t>
            </a:r>
          </a:p>
          <a:p>
            <a:r>
              <a:rPr lang="en-US" sz="1100" dirty="0" smtClean="0"/>
              <a:t>We do not know the control inputs for the other vehicles so here it is fruitless to include a more expressive dynamical model</a:t>
            </a:r>
          </a:p>
          <a:p>
            <a:r>
              <a:rPr lang="en-US" sz="1100" dirty="0" smtClean="0"/>
              <a:t>We only care about the path which the other vehicle will take</a:t>
            </a:r>
          </a:p>
          <a:p>
            <a:r>
              <a:rPr lang="en-US" sz="1100" dirty="0" smtClean="0"/>
              <a:t>In this case we allow non-determinism in the initial estimate of the vehicles velocity.</a:t>
            </a:r>
          </a:p>
          <a:p>
            <a:r>
              <a:rPr lang="en-US" sz="1100" dirty="0" smtClean="0"/>
              <a:t>Real </a:t>
            </a:r>
            <a:r>
              <a:rPr lang="en-US" sz="1100" dirty="0" err="1" smtClean="0"/>
              <a:t>multiobject</a:t>
            </a:r>
            <a:r>
              <a:rPr lang="en-US" sz="1100" dirty="0" smtClean="0"/>
              <a:t> tracking perception algorithms assume constant velocity between each position update, thus this is not a bad model.</a:t>
            </a:r>
          </a:p>
          <a:p>
            <a:r>
              <a:rPr lang="en-US" sz="1100" dirty="0" smtClean="0"/>
              <a:t>We will show later how more complexity can be added to the non-deterministic behavior of the other agents in the environment. </a:t>
            </a:r>
          </a:p>
          <a:p>
            <a:endParaRPr lang="en-US" sz="1100" dirty="0" smtClean="0"/>
          </a:p>
        </p:txBody>
      </p:sp>
    </p:spTree>
    <p:extLst>
      <p:ext uri="{BB962C8B-B14F-4D97-AF65-F5344CB8AC3E}">
        <p14:creationId xmlns:p14="http://schemas.microsoft.com/office/powerpoint/2010/main" val="280920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154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pic>
        <p:nvPicPr>
          <p:cNvPr id="4" name="Picture 3" descr="traj_gen copy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1"/>
          <a:stretch/>
        </p:blipFill>
        <p:spPr>
          <a:xfrm>
            <a:off x="1136650" y="2183746"/>
            <a:ext cx="6870700" cy="24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53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04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Verification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031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dReach</a:t>
            </a:r>
            <a:r>
              <a:rPr lang="en-US" dirty="0" smtClean="0"/>
              <a:t> Verification Instance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1854" y="2059950"/>
            <a:ext cx="4091737" cy="464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Open Sans"/>
                <a:cs typeface="Open Sans"/>
              </a:rPr>
              <a:t>//Trajectory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s (22.681867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kappa_0 (0.000000</a:t>
            </a:r>
            <a:r>
              <a:rPr lang="en-US" sz="800" i="1" dirty="0" smtClean="0">
                <a:latin typeface="Open Sans"/>
                <a:cs typeface="Open Sans"/>
              </a:rPr>
              <a:t>) #</a:t>
            </a:r>
            <a:r>
              <a:rPr lang="en-US" sz="800" i="1" dirty="0">
                <a:latin typeface="Open Sans"/>
                <a:cs typeface="Open Sans"/>
              </a:rPr>
              <a:t>define kappa_1 (0.033194)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kappa_2 (-0.033194</a:t>
            </a:r>
            <a:r>
              <a:rPr lang="en-US" sz="800" i="1" dirty="0" smtClean="0">
                <a:latin typeface="Open Sans"/>
                <a:cs typeface="Open Sans"/>
              </a:rPr>
              <a:t>)  #</a:t>
            </a:r>
            <a:r>
              <a:rPr lang="en-US" sz="800" i="1" dirty="0">
                <a:latin typeface="Open Sans"/>
                <a:cs typeface="Open Sans"/>
              </a:rPr>
              <a:t>define kappa_3 (0.000000)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Constants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m </a:t>
            </a:r>
            <a:r>
              <a:rPr lang="en-US" sz="800" i="1" dirty="0" smtClean="0">
                <a:latin typeface="Open Sans"/>
                <a:cs typeface="Open Sans"/>
              </a:rPr>
              <a:t>2273.0  #define 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4423.0  #define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108000.0 #define </a:t>
            </a:r>
            <a:r>
              <a:rPr lang="en-US" sz="800" i="1" dirty="0">
                <a:latin typeface="Open Sans"/>
                <a:cs typeface="Open Sans"/>
              </a:rPr>
              <a:t>Cr 108000.0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lf </a:t>
            </a:r>
            <a:r>
              <a:rPr lang="en-US" sz="800" i="1" dirty="0" smtClean="0">
                <a:latin typeface="Open Sans"/>
                <a:cs typeface="Open Sans"/>
              </a:rPr>
              <a:t>1.292  #define 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1.515  #define </a:t>
            </a:r>
            <a:r>
              <a:rPr lang="en-US" sz="800" i="1" dirty="0">
                <a:latin typeface="Open Sans"/>
                <a:cs typeface="Open Sans"/>
              </a:rPr>
              <a:t>k1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k2 </a:t>
            </a:r>
            <a:r>
              <a:rPr lang="en-US" sz="800" i="1" dirty="0" smtClean="0">
                <a:latin typeface="Open Sans"/>
                <a:cs typeface="Open Sans"/>
              </a:rPr>
              <a:t>12.0  #define </a:t>
            </a:r>
            <a:r>
              <a:rPr lang="en-US" sz="800" i="1" dirty="0">
                <a:latin typeface="Open Sans"/>
                <a:cs typeface="Open Sans"/>
              </a:rPr>
              <a:t>k3 4.0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k4 </a:t>
            </a:r>
            <a:r>
              <a:rPr lang="en-US" sz="800" i="1" dirty="0" smtClean="0">
                <a:latin typeface="Open Sans"/>
                <a:cs typeface="Open Sans"/>
              </a:rPr>
              <a:t>2.0  #define </a:t>
            </a:r>
            <a:r>
              <a:rPr lang="en-US" sz="800" i="1" dirty="0">
                <a:latin typeface="Open Sans"/>
                <a:cs typeface="Open Sans"/>
              </a:rPr>
              <a:t>k5 </a:t>
            </a:r>
            <a:r>
              <a:rPr lang="en-US" sz="800" i="1" dirty="0" smtClean="0">
                <a:latin typeface="Open Sans"/>
                <a:cs typeface="Open Sans"/>
              </a:rPr>
              <a:t>1.0  #define </a:t>
            </a:r>
            <a:r>
              <a:rPr lang="en-US" sz="800" i="1" dirty="0">
                <a:latin typeface="Open Sans"/>
                <a:cs typeface="Open Sans"/>
              </a:rPr>
              <a:t>k6 10.0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Scenario parameters</a:t>
            </a: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>
                <a:latin typeface="Open Sans"/>
                <a:cs typeface="Open Sans"/>
              </a:rPr>
              <a:t>w </a:t>
            </a:r>
            <a:r>
              <a:rPr lang="en-US" sz="800" i="1" dirty="0" smtClean="0">
                <a:latin typeface="Open Sans"/>
                <a:cs typeface="Open Sans"/>
              </a:rPr>
              <a:t>3.7  </a:t>
            </a:r>
            <a:r>
              <a:rPr lang="en-US" sz="800" i="1" dirty="0">
                <a:latin typeface="Open Sans"/>
                <a:cs typeface="Open Sans"/>
              </a:rPr>
              <a:t>// Width of </a:t>
            </a:r>
            <a:r>
              <a:rPr lang="en-US" sz="800" i="1" dirty="0" smtClean="0">
                <a:latin typeface="Open Sans"/>
                <a:cs typeface="Open Sans"/>
              </a:rPr>
              <a:t>road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11.11  </a:t>
            </a:r>
            <a:r>
              <a:rPr lang="en-US" sz="800" i="1" dirty="0">
                <a:latin typeface="Open Sans"/>
                <a:cs typeface="Open Sans"/>
              </a:rPr>
              <a:t>// Desired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solidFill>
                  <a:srgbClr val="FF0000"/>
                </a:solidFill>
                <a:latin typeface="Open Sans"/>
                <a:cs typeface="Open Sans"/>
              </a:rPr>
              <a:t>#</a:t>
            </a:r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define </a:t>
            </a:r>
            <a:r>
              <a:rPr lang="en-US" sz="800" i="1" dirty="0" err="1">
                <a:latin typeface="Open Sans"/>
                <a:cs typeface="Open Sans"/>
              </a:rPr>
              <a:t>a_env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smtClean="0">
                <a:latin typeface="Open Sans"/>
                <a:cs typeface="Open Sans"/>
              </a:rPr>
              <a:t>0.0  </a:t>
            </a:r>
            <a:r>
              <a:rPr lang="en-US" sz="800" i="1" dirty="0">
                <a:latin typeface="Open Sans"/>
                <a:cs typeface="Open Sans"/>
              </a:rPr>
              <a:t>// Acceleration of environmental vehicle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Helpers to clean up equations...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cl (Cr*</a:t>
            </a:r>
            <a:r>
              <a:rPr lang="en-US" sz="800" i="1" dirty="0" err="1">
                <a:latin typeface="Open Sans"/>
                <a:cs typeface="Open Sans"/>
              </a:rPr>
              <a:t>lr-Cf</a:t>
            </a:r>
            <a:r>
              <a:rPr lang="en-US" sz="800" i="1" dirty="0">
                <a:latin typeface="Open Sans"/>
                <a:cs typeface="Open Sans"/>
              </a:rPr>
              <a:t>*lf)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Tracking controller inputs</a:t>
            </a:r>
          </a:p>
          <a:p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>
                <a:latin typeface="Open Sans"/>
                <a:cs typeface="Open Sans"/>
              </a:rPr>
              <a:t> k1*(cos(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 -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)) +k2*(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 - Psi) +k3*(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) -k4*(delta)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Longitudinal acceleration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ax  k5*(cos(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) + 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 -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)) +k6*(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-v)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Cubic spline inputs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a (kappa_0)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b ((-0.50)*(-2*kappa_3 + 11*kappa_0 - 18*kappa_1 + 9*kappa_2)/s)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c ((4.50)*(-kappa_3 + 2*kappa_0 - 5*kappa_1 +4*kappa_2)/(s*s))</a:t>
            </a:r>
          </a:p>
          <a:p>
            <a:r>
              <a:rPr lang="en-US" sz="800" i="1" dirty="0">
                <a:solidFill>
                  <a:srgbClr val="FF0000"/>
                </a:solidFill>
                <a:latin typeface="Open Sans"/>
                <a:cs typeface="Open Sans"/>
              </a:rPr>
              <a:t>#define </a:t>
            </a:r>
            <a:r>
              <a:rPr lang="en-US" sz="800" i="1" dirty="0">
                <a:latin typeface="Open Sans"/>
                <a:cs typeface="Open Sans"/>
              </a:rPr>
              <a:t>e ((-4.50)*(-kappa_3 + kappa_0 - 3*kappa_1 + 3*kappa_2)/(s*s*s))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// Bounds on variables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[0,3.1] </a:t>
            </a:r>
            <a:r>
              <a:rPr lang="en-US" sz="800" i="1" dirty="0">
                <a:latin typeface="Open Sans"/>
                <a:cs typeface="Open Sans"/>
              </a:rPr>
              <a:t>tau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2,2.03] </a:t>
            </a:r>
            <a:r>
              <a:rPr lang="en-US" sz="800" i="1" dirty="0">
                <a:latin typeface="Open Sans"/>
                <a:cs typeface="Open Sans"/>
              </a:rPr>
              <a:t>Beta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2,2.04] </a:t>
            </a:r>
            <a:r>
              <a:rPr lang="en-US" sz="800" i="1" dirty="0">
                <a:latin typeface="Open Sans"/>
                <a:cs typeface="Open Sans"/>
              </a:rPr>
              <a:t>Psi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2,2.05]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[6,12]</a:t>
            </a:r>
            <a:r>
              <a:rPr lang="en-US" sz="800" i="1" dirty="0">
                <a:latin typeface="Open Sans"/>
                <a:cs typeface="Open Sans"/>
              </a:rPr>
              <a:t> v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 2.04]</a:t>
            </a:r>
            <a:r>
              <a:rPr lang="en-US" sz="800" i="1" dirty="0">
                <a:latin typeface="Open Sans"/>
                <a:cs typeface="Open Sans"/>
              </a:rPr>
              <a:t> delta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 3.1]</a:t>
            </a:r>
            <a:r>
              <a:rPr lang="en-US" sz="800" i="1" dirty="0">
                <a:latin typeface="Open Sans"/>
                <a:cs typeface="Open Sans"/>
              </a:rPr>
              <a:t> time;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[-2,2.06]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2,2.07]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0,10]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 smtClean="0">
                <a:latin typeface="Open Sans"/>
                <a:cs typeface="Open Sans"/>
              </a:rPr>
              <a:t>;  </a:t>
            </a:r>
            <a:r>
              <a:rPr lang="en-US" sz="800" i="1" dirty="0" smtClean="0">
                <a:solidFill>
                  <a:srgbClr val="00B0F0"/>
                </a:solidFill>
                <a:latin typeface="Open Sans"/>
                <a:cs typeface="Open Sans"/>
              </a:rPr>
              <a:t>[-</a:t>
            </a:r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2,2.08]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solidFill>
                  <a:srgbClr val="00B0F0"/>
                </a:solidFill>
                <a:latin typeface="Open Sans"/>
                <a:cs typeface="Open Sans"/>
              </a:rPr>
              <a:t>[9, 50]</a:t>
            </a:r>
            <a:r>
              <a:rPr lang="en-US" sz="800" i="1" dirty="0">
                <a:latin typeface="Open Sans"/>
                <a:cs typeface="Open Sans"/>
              </a:rPr>
              <a:t> 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03398" y="957867"/>
            <a:ext cx="4132182" cy="5755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i="1" dirty="0" smtClean="0">
                <a:latin typeface="Open Sans"/>
                <a:cs typeface="Open Sans"/>
              </a:rPr>
              <a:t>// </a:t>
            </a:r>
            <a:r>
              <a:rPr lang="en-US" sz="800" i="1" dirty="0">
                <a:latin typeface="Open Sans"/>
                <a:cs typeface="Open Sans"/>
              </a:rPr>
              <a:t>Dynamics</a:t>
            </a:r>
          </a:p>
          <a:p>
            <a:r>
              <a:rPr lang="en-US" sz="800" i="1" dirty="0">
                <a:latin typeface="Open Sans"/>
                <a:cs typeface="Open Sans"/>
              </a:rPr>
              <a:t>{</a:t>
            </a:r>
          </a:p>
          <a:p>
            <a:r>
              <a:rPr lang="en-US" sz="800" i="1" dirty="0">
                <a:latin typeface="Open Sans"/>
                <a:cs typeface="Open Sans"/>
              </a:rPr>
              <a:t>    // Lane change motion primitive</a:t>
            </a:r>
          </a:p>
          <a:p>
            <a:r>
              <a:rPr lang="en-US" sz="800" i="1" dirty="0">
                <a:latin typeface="Open Sans"/>
                <a:cs typeface="Open Sans"/>
              </a:rPr>
              <a:t>    mode 1;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 err="1">
                <a:latin typeface="Open Sans"/>
                <a:cs typeface="Open Sans"/>
              </a:rPr>
              <a:t>invt</a:t>
            </a:r>
            <a:r>
              <a:rPr lang="en-US" sz="800" i="1" dirty="0">
                <a:latin typeface="Open Sans"/>
                <a:cs typeface="Open Sans"/>
              </a:rPr>
              <a:t>:</a:t>
            </a:r>
          </a:p>
          <a:p>
            <a:r>
              <a:rPr lang="en-US" sz="800" i="1" dirty="0">
                <a:latin typeface="Open Sans"/>
                <a:cs typeface="Open Sans"/>
              </a:rPr>
              <a:t>    // X position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&gt;=0);</a:t>
            </a:r>
          </a:p>
          <a:p>
            <a:r>
              <a:rPr lang="en-US" sz="800" i="1" dirty="0">
                <a:latin typeface="Open Sans"/>
                <a:cs typeface="Open Sans"/>
              </a:rPr>
              <a:t>    // Velocity must be greater than or equal to 0</a:t>
            </a:r>
          </a:p>
          <a:p>
            <a:r>
              <a:rPr lang="en-US" sz="800" i="1" dirty="0">
                <a:latin typeface="Open Sans"/>
                <a:cs typeface="Open Sans"/>
              </a:rPr>
              <a:t>    (v&gt;=0);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flow:</a:t>
            </a:r>
          </a:p>
          <a:p>
            <a:r>
              <a:rPr lang="en-US" sz="800" i="1" dirty="0">
                <a:latin typeface="Open Sans"/>
                <a:cs typeface="Open Sans"/>
              </a:rPr>
              <a:t>    /* TARGET VEHICLE */</a:t>
            </a:r>
          </a:p>
          <a:p>
            <a:r>
              <a:rPr lang="en-US" sz="800" i="1" dirty="0">
                <a:latin typeface="Open Sans"/>
                <a:cs typeface="Open Sans"/>
              </a:rPr>
              <a:t>    /* Plant equations */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[tau</a:t>
            </a:r>
            <a:r>
              <a:rPr lang="en-US" sz="800" i="1" dirty="0">
                <a:latin typeface="Open Sans"/>
                <a:cs typeface="Open Sans"/>
              </a:rPr>
              <a:t>]=1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Time</a:t>
            </a:r>
          </a:p>
          <a:p>
            <a:r>
              <a:rPr lang="en-US" sz="800" i="1" dirty="0">
                <a:latin typeface="Open Sans"/>
                <a:cs typeface="Open Sans"/>
              </a:rPr>
              <a:t>    // Compute rate of change of the slip angle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[Beta]=((cl/(m*v*v))-1.0)*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 + 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*delta/(m*v) - (</a:t>
            </a:r>
            <a:r>
              <a:rPr lang="en-US" sz="800" i="1" dirty="0" err="1">
                <a:latin typeface="Open Sans"/>
                <a:cs typeface="Open Sans"/>
              </a:rPr>
              <a:t>Cf+Cr</a:t>
            </a:r>
            <a:r>
              <a:rPr lang="en-US" sz="800" i="1" dirty="0">
                <a:latin typeface="Open Sans"/>
                <a:cs typeface="Open Sans"/>
              </a:rPr>
              <a:t>)*Beta/(m*v);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[Psi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the heading angle is equal to yaw rate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Rate of change of yaw rate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]=(cl*Beta/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 - ((lf*lf*</a:t>
            </a:r>
            <a:r>
              <a:rPr lang="en-US" sz="800" i="1" dirty="0" err="1">
                <a:latin typeface="Open Sans"/>
                <a:cs typeface="Open Sans"/>
              </a:rPr>
              <a:t>Cf+lr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lr</a:t>
            </a:r>
            <a:r>
              <a:rPr lang="en-US" sz="800" i="1" dirty="0">
                <a:latin typeface="Open Sans"/>
                <a:cs typeface="Open Sans"/>
              </a:rPr>
              <a:t>*Cr)/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)*(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/v) + (lf*</a:t>
            </a:r>
            <a:r>
              <a:rPr lang="en-US" sz="800" i="1" dirty="0" err="1">
                <a:latin typeface="Open Sans"/>
                <a:cs typeface="Open Sans"/>
              </a:rPr>
              <a:t>Cf</a:t>
            </a:r>
            <a:r>
              <a:rPr lang="en-US" sz="800" i="1" dirty="0">
                <a:latin typeface="Open Sans"/>
                <a:cs typeface="Open Sans"/>
              </a:rPr>
              <a:t>)*delta/</a:t>
            </a:r>
            <a:r>
              <a:rPr lang="en-US" sz="800" i="1" dirty="0" err="1">
                <a:latin typeface="Open Sans"/>
                <a:cs typeface="Open Sans"/>
              </a:rPr>
              <a:t>Iz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[v</a:t>
            </a:r>
            <a:r>
              <a:rPr lang="en-US" sz="800" i="1" dirty="0">
                <a:latin typeface="Open Sans"/>
                <a:cs typeface="Open Sans"/>
              </a:rPr>
              <a:t>]=ax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Longitudinal </a:t>
            </a:r>
            <a:r>
              <a:rPr lang="en-US" sz="800" i="1" dirty="0" smtClean="0">
                <a:latin typeface="Open Sans"/>
                <a:cs typeface="Open Sans"/>
              </a:rPr>
              <a:t>acceleration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]=v*cos(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X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</a:t>
            </a:r>
            <a:r>
              <a:rPr lang="en-US" sz="800" i="1" dirty="0" err="1" smtClean="0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]=v*sin(</a:t>
            </a:r>
            <a:r>
              <a:rPr lang="en-US" sz="800" i="1" dirty="0" err="1">
                <a:latin typeface="Open Sans"/>
                <a:cs typeface="Open Sans"/>
              </a:rPr>
              <a:t>Beta+Psi</a:t>
            </a:r>
            <a:r>
              <a:rPr lang="en-US" sz="800" i="1" dirty="0" smtClean="0">
                <a:latin typeface="Open Sans"/>
                <a:cs typeface="Open Sans"/>
              </a:rPr>
              <a:t>); </a:t>
            </a:r>
            <a:r>
              <a:rPr lang="en-US" sz="800" i="1" dirty="0">
                <a:latin typeface="Open Sans"/>
                <a:cs typeface="Open Sans"/>
              </a:rPr>
              <a:t>// Y component of </a:t>
            </a:r>
            <a:r>
              <a:rPr lang="en-US" sz="800" i="1" dirty="0" smtClean="0">
                <a:latin typeface="Open Sans"/>
                <a:cs typeface="Open Sans"/>
              </a:rPr>
              <a:t>velocity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smtClean="0">
                <a:latin typeface="Open Sans"/>
                <a:cs typeface="Open Sans"/>
              </a:rPr>
              <a:t>    </a:t>
            </a:r>
            <a:r>
              <a:rPr lang="en-US" sz="800" i="1" dirty="0" smtClean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 smtClean="0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 smtClean="0">
                <a:latin typeface="Open Sans"/>
                <a:cs typeface="Open Sans"/>
              </a:rPr>
              <a:t>[delta</a:t>
            </a:r>
            <a:r>
              <a:rPr lang="en-US" sz="800" i="1" dirty="0">
                <a:latin typeface="Open Sans"/>
                <a:cs typeface="Open Sans"/>
              </a:rPr>
              <a:t>]=</a:t>
            </a:r>
            <a:r>
              <a:rPr lang="en-US" sz="800" i="1" dirty="0" err="1">
                <a:latin typeface="Open Sans"/>
                <a:cs typeface="Open Sans"/>
              </a:rPr>
              <a:t>vw</a:t>
            </a:r>
            <a:r>
              <a:rPr lang="en-US" sz="800" i="1" dirty="0" smtClean="0">
                <a:latin typeface="Open Sans"/>
                <a:cs typeface="Open Sans"/>
              </a:rPr>
              <a:t>; </a:t>
            </a:r>
            <a:r>
              <a:rPr lang="en-US" sz="800" i="1" dirty="0">
                <a:latin typeface="Open Sans"/>
                <a:cs typeface="Open Sans"/>
              </a:rPr>
              <a:t>// Rate of change of front wheel angle</a:t>
            </a:r>
            <a:r>
              <a:rPr lang="en-US" sz="800" i="1" dirty="0" smtClean="0">
                <a:latin typeface="Open Sans"/>
                <a:cs typeface="Open Sans"/>
              </a:rPr>
              <a:t>.</a:t>
            </a:r>
            <a:endParaRPr lang="en-US" sz="800" i="1" dirty="0">
              <a:latin typeface="Open Sans"/>
              <a:cs typeface="Open Sans"/>
            </a:endParaRP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/*Trajectory and Tracking Equations*/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] = 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 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*cos(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*sin(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);</a:t>
            </a:r>
          </a:p>
          <a:p>
            <a:r>
              <a:rPr lang="en-US" sz="800" i="1" dirty="0">
                <a:latin typeface="Open Sans"/>
                <a:cs typeface="Open Sans"/>
              </a:rPr>
              <a:t>    </a:t>
            </a:r>
            <a:r>
              <a:rPr lang="en-US" sz="800" i="1" dirty="0">
                <a:solidFill>
                  <a:srgbClr val="BF11AA"/>
                </a:solidFill>
                <a:latin typeface="Open Sans"/>
                <a:cs typeface="Open Sans"/>
              </a:rPr>
              <a:t>d/</a:t>
            </a:r>
            <a:r>
              <a:rPr lang="en-US" sz="800" i="1" dirty="0" err="1">
                <a:solidFill>
                  <a:srgbClr val="BF11AA"/>
                </a:solidFill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] = 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*(b*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 + 2*c*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 + 3*e*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</a:t>
            </a:r>
            <a:r>
              <a:rPr lang="en-US" sz="800" i="1" dirty="0" err="1">
                <a:latin typeface="Open Sans"/>
                <a:cs typeface="Open Sans"/>
              </a:rPr>
              <a:t>v_d</a:t>
            </a:r>
            <a:r>
              <a:rPr lang="en-US" sz="800" i="1" dirty="0">
                <a:latin typeface="Open Sans"/>
                <a:cs typeface="Open Sans"/>
              </a:rPr>
              <a:t>*tau*tau);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// Other Vehicle </a:t>
            </a:r>
          </a:p>
          <a:p>
            <a:r>
              <a:rPr lang="en-US" sz="800" i="1" dirty="0">
                <a:latin typeface="Open Sans"/>
                <a:cs typeface="Open Sans"/>
              </a:rPr>
              <a:t>    d/</a:t>
            </a:r>
            <a:r>
              <a:rPr lang="en-US" sz="800" i="1" dirty="0" err="1">
                <a:latin typeface="Open Sans"/>
                <a:cs typeface="Open Sans"/>
              </a:rPr>
              <a:t>dt</a:t>
            </a:r>
            <a:r>
              <a:rPr lang="en-US" sz="800" i="1" dirty="0">
                <a:latin typeface="Open Sans"/>
                <a:cs typeface="Open Sans"/>
              </a:rPr>
              <a:t>[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]=0.0;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    jump: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}</a:t>
            </a:r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 err="1">
                <a:latin typeface="Open Sans"/>
                <a:cs typeface="Open Sans"/>
              </a:rPr>
              <a:t>init</a:t>
            </a:r>
            <a:r>
              <a:rPr lang="en-US" sz="800" i="1" dirty="0">
                <a:latin typeface="Open Sans"/>
                <a:cs typeface="Open Sans"/>
              </a:rPr>
              <a:t>: </a:t>
            </a:r>
          </a:p>
          <a:p>
            <a:r>
              <a:rPr lang="en-US" sz="800" i="1" dirty="0">
                <a:latin typeface="Open Sans"/>
                <a:cs typeface="Open Sans"/>
              </a:rPr>
              <a:t>@1 (and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&lt;=0.5)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&gt;=0)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&lt;=0.1) (v&gt;=10.8) (v&lt;=11.1) (</a:t>
            </a:r>
            <a:r>
              <a:rPr lang="en-US" sz="800" i="1" dirty="0" err="1">
                <a:latin typeface="Open Sans"/>
                <a:cs typeface="Open Sans"/>
              </a:rPr>
              <a:t>sx_d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sy_d</a:t>
            </a:r>
            <a:r>
              <a:rPr lang="en-US" sz="800" i="1" dirty="0">
                <a:latin typeface="Open Sans"/>
                <a:cs typeface="Open Sans"/>
              </a:rPr>
              <a:t>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(Psi&gt;=0) (Psi&lt;=0.01) (</a:t>
            </a:r>
            <a:r>
              <a:rPr lang="en-US" sz="800" i="1" dirty="0" err="1">
                <a:latin typeface="Open Sans"/>
                <a:cs typeface="Open Sans"/>
              </a:rPr>
              <a:t>Psi_dot</a:t>
            </a:r>
            <a:r>
              <a:rPr lang="en-US" sz="800" i="1" dirty="0">
                <a:latin typeface="Open Sans"/>
                <a:cs typeface="Open Sans"/>
              </a:rPr>
              <a:t>=0) (Beta=0) (delta=0) (tau=0) 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Psi_d</a:t>
            </a:r>
            <a:r>
              <a:rPr lang="en-US" sz="800" i="1" dirty="0">
                <a:latin typeface="Open Sans"/>
                <a:cs typeface="Open Sans"/>
              </a:rPr>
              <a:t>=0) (</a:t>
            </a:r>
            <a:r>
              <a:rPr lang="en-US" sz="800" i="1" dirty="0" err="1">
                <a:latin typeface="Open Sans"/>
                <a:cs typeface="Open Sans"/>
              </a:rPr>
              <a:t>Psi_dot_d</a:t>
            </a:r>
            <a:r>
              <a:rPr lang="en-US" sz="800" i="1" dirty="0">
                <a:latin typeface="Open Sans"/>
                <a:cs typeface="Open Sans"/>
              </a:rPr>
              <a:t>=0)</a:t>
            </a:r>
          </a:p>
          <a:p>
            <a:r>
              <a:rPr lang="en-US" sz="800" i="1" dirty="0">
                <a:latin typeface="Open Sans"/>
                <a:cs typeface="Open Sans"/>
              </a:rPr>
              <a:t>    (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>
                <a:latin typeface="Open Sans"/>
                <a:cs typeface="Open Sans"/>
              </a:rPr>
              <a:t>=15) (</a:t>
            </a:r>
            <a:r>
              <a:rPr lang="en-US" sz="800" i="1" dirty="0" err="1">
                <a:latin typeface="Open Sans"/>
                <a:cs typeface="Open Sans"/>
              </a:rPr>
              <a:t>kappa_d</a:t>
            </a:r>
            <a:r>
              <a:rPr lang="en-US" sz="800" i="1" dirty="0">
                <a:latin typeface="Open Sans"/>
                <a:cs typeface="Open Sans"/>
              </a:rPr>
              <a:t>=0));</a:t>
            </a:r>
          </a:p>
          <a:p>
            <a:endParaRPr lang="en-US" sz="800" i="1" dirty="0">
              <a:latin typeface="Open Sans"/>
              <a:cs typeface="Open Sans"/>
            </a:endParaRPr>
          </a:p>
          <a:p>
            <a:r>
              <a:rPr lang="en-US" sz="800" i="1" dirty="0">
                <a:latin typeface="Open Sans"/>
                <a:cs typeface="Open Sans"/>
              </a:rPr>
              <a:t>goal:</a:t>
            </a:r>
          </a:p>
          <a:p>
            <a:r>
              <a:rPr lang="en-US" sz="800" i="1" dirty="0" smtClean="0">
                <a:latin typeface="Open Sans"/>
                <a:cs typeface="Open Sans"/>
              </a:rPr>
              <a:t>@</a:t>
            </a:r>
            <a:r>
              <a:rPr lang="en-US" sz="800" i="1" dirty="0">
                <a:latin typeface="Open Sans"/>
                <a:cs typeface="Open Sans"/>
              </a:rPr>
              <a:t>1 (or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(tau&gt;2) (tau&lt;3)) (and (</a:t>
            </a:r>
            <a:r>
              <a:rPr lang="en-US" sz="800" i="1" dirty="0" err="1">
                <a:latin typeface="Open Sans"/>
                <a:cs typeface="Open Sans"/>
              </a:rPr>
              <a:t>sy</a:t>
            </a:r>
            <a:r>
              <a:rPr lang="en-US" sz="800" i="1" dirty="0">
                <a:latin typeface="Open Sans"/>
                <a:cs typeface="Open Sans"/>
              </a:rPr>
              <a:t>&lt;w) (</a:t>
            </a:r>
            <a:r>
              <a:rPr lang="en-US" sz="800" i="1" dirty="0" err="1">
                <a:latin typeface="Open Sans"/>
                <a:cs typeface="Open Sans"/>
              </a:rPr>
              <a:t>sx</a:t>
            </a:r>
            <a:r>
              <a:rPr lang="en-US" sz="800" i="1" dirty="0">
                <a:latin typeface="Open Sans"/>
                <a:cs typeface="Open Sans"/>
              </a:rPr>
              <a:t>&gt;</a:t>
            </a:r>
            <a:r>
              <a:rPr lang="en-US" sz="800" i="1" dirty="0" err="1">
                <a:latin typeface="Open Sans"/>
                <a:cs typeface="Open Sans"/>
              </a:rPr>
              <a:t>sx_env</a:t>
            </a:r>
            <a:r>
              <a:rPr lang="en-US" sz="800" i="1" dirty="0" smtClean="0">
                <a:latin typeface="Open Sans"/>
                <a:cs typeface="Open Sans"/>
              </a:rPr>
              <a:t>)));</a:t>
            </a:r>
            <a:endParaRPr lang="en-US" sz="800" i="1" dirty="0">
              <a:latin typeface="Open Sans"/>
              <a:cs typeface="Open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499" y="1121108"/>
            <a:ext cx="45877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Open Sans"/>
                <a:cs typeface="Open Sans"/>
              </a:rPr>
              <a:t>An example </a:t>
            </a:r>
            <a:r>
              <a:rPr lang="en-US" sz="1400" dirty="0" err="1" smtClean="0">
                <a:latin typeface="Open Sans"/>
                <a:cs typeface="Open Sans"/>
              </a:rPr>
              <a:t>dReach</a:t>
            </a:r>
            <a:r>
              <a:rPr lang="en-US" sz="1400" dirty="0" smtClean="0">
                <a:latin typeface="Open Sans"/>
                <a:cs typeface="Open Sans"/>
              </a:rPr>
              <a:t> file that is </a:t>
            </a:r>
            <a:r>
              <a:rPr lang="en-US" sz="1400" i="1" dirty="0" smtClean="0">
                <a:solidFill>
                  <a:srgbClr val="FF0000"/>
                </a:solidFill>
                <a:latin typeface="Open Sans"/>
                <a:cs typeface="Open Sans"/>
              </a:rPr>
              <a:t>automatically</a:t>
            </a:r>
            <a:r>
              <a:rPr lang="en-US" sz="1400" dirty="0" smtClean="0">
                <a:solidFill>
                  <a:srgbClr val="FF0000"/>
                </a:solidFill>
                <a:latin typeface="Open Sans"/>
                <a:cs typeface="Open Sans"/>
              </a:rPr>
              <a:t> </a:t>
            </a:r>
            <a:r>
              <a:rPr lang="en-US" sz="1400" dirty="0" smtClean="0">
                <a:latin typeface="Open Sans"/>
                <a:cs typeface="Open Sans"/>
              </a:rPr>
              <a:t>converted from one trajectory generated from the local planner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760131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11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Scenario</a:t>
            </a:r>
          </a:p>
          <a:p>
            <a:pPr lvl="1"/>
            <a:r>
              <a:rPr lang="en-US" sz="1100" dirty="0" smtClean="0"/>
              <a:t>The vehicle ahead suddenly stops during lane following</a:t>
            </a:r>
          </a:p>
          <a:p>
            <a:r>
              <a:rPr lang="en-US" sz="1100" dirty="0" smtClean="0"/>
              <a:t>Verification Result: </a:t>
            </a:r>
            <a:r>
              <a:rPr lang="en-US" sz="1100" dirty="0" smtClean="0">
                <a:solidFill>
                  <a:srgbClr val="FF0000"/>
                </a:solidFill>
              </a:rPr>
              <a:t>SAT</a:t>
            </a:r>
            <a:r>
              <a:rPr lang="en-US" sz="1100" dirty="0" smtClean="0"/>
              <a:t> (Unsafe)</a:t>
            </a:r>
          </a:p>
          <a:p>
            <a:pPr lvl="1"/>
            <a:r>
              <a:rPr lang="en-US" sz="1100" dirty="0" smtClean="0"/>
              <a:t>(i.e.) the vehicle may crash the ahead vehicle)</a:t>
            </a:r>
            <a:endParaRPr lang="en-US" sz="1100" dirty="0" smtClean="0">
              <a:solidFill>
                <a:srgbClr val="FF0000"/>
              </a:solidFill>
            </a:endParaRPr>
          </a:p>
          <a:p>
            <a:r>
              <a:rPr lang="en-US" sz="1100" dirty="0" smtClean="0"/>
              <a:t>Analysis (Based on the counter example)</a:t>
            </a:r>
          </a:p>
          <a:p>
            <a:pPr lvl="1"/>
            <a:r>
              <a:rPr lang="en-US" sz="1100" dirty="0" smtClean="0"/>
              <a:t>Buffer (15m) is too small to change the lane </a:t>
            </a:r>
          </a:p>
          <a:p>
            <a:pPr lvl="1"/>
            <a:r>
              <a:rPr lang="en-US" sz="1100" dirty="0" smtClean="0"/>
              <a:t>Initial position of the vehicle is heading slightly toward right before starting lane changing</a:t>
            </a:r>
          </a:p>
          <a:p>
            <a:pPr lvl="1"/>
            <a:r>
              <a:rPr lang="en-US" sz="1100" dirty="0" smtClean="0"/>
              <a:t>The dotted line shows the intended trajectory, the solid line shows the actual trajectory </a:t>
            </a:r>
          </a:p>
          <a:p>
            <a:pPr lvl="1"/>
            <a:r>
              <a:rPr lang="en-US" sz="1100" dirty="0"/>
              <a:t>E</a:t>
            </a:r>
            <a:r>
              <a:rPr lang="en-US" sz="1100" dirty="0" smtClean="0"/>
              <a:t>rror due to poor state estimation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509773"/>
              </p:ext>
            </p:extLst>
          </p:nvPr>
        </p:nvGraphicFramePr>
        <p:xfrm>
          <a:off x="1557326" y="168030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-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1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7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3" name="caltech_unsafe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53840" y="0"/>
            <a:ext cx="13140266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88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2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8204725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667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Change: Part 3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26" y="5187154"/>
            <a:ext cx="5910263" cy="1300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73311"/>
              </p:ext>
            </p:extLst>
          </p:nvPr>
        </p:nvGraphicFramePr>
        <p:xfrm>
          <a:off x="1557326" y="1639117"/>
          <a:ext cx="5755473" cy="261366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1088220"/>
                <a:gridCol w="2395538"/>
                <a:gridCol w="1090612"/>
                <a:gridCol w="1181103"/>
              </a:tblGrid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Symbol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Note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Old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New</a:t>
                      </a:r>
                    </a:p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Assignment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w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Lane Width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3.7m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l-GR" sz="1100" b="0" dirty="0" smtClean="0">
                          <a:latin typeface="Open Sans"/>
                          <a:cs typeface="Open Sans"/>
                        </a:rPr>
                        <a:t>ε 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Threshold</a:t>
                      </a:r>
                      <a:r>
                        <a:rPr lang="en-US" sz="1050" b="0" baseline="0" dirty="0" smtClean="0">
                          <a:latin typeface="Open Sans"/>
                          <a:cs typeface="Open Sans"/>
                        </a:rPr>
                        <a:t> of the relative speed</a:t>
                      </a:r>
                      <a:endParaRPr lang="en-US" sz="1050" b="0" dirty="0" smtClean="0">
                        <a:solidFill>
                          <a:schemeClr val="tx1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 m/s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255250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Buffer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Distance from the ahead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15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20 m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74925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t</a:t>
                      </a:r>
                      <a:r>
                        <a:rPr lang="en-US" sz="900" b="0" dirty="0" err="1" smtClean="0">
                          <a:latin typeface="Open Sans"/>
                          <a:cs typeface="Open Sans"/>
                        </a:rPr>
                        <a:t>f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Max </a:t>
                      </a:r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timestep</a:t>
                      </a:r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 to generate the trajectories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3.0 s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Velocity of Ego Vehicle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[10.8, 11.1]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[10.9, 11]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X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0.5]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  <a:tr h="155986"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err="1" smtClean="0">
                          <a:latin typeface="Open Sans"/>
                          <a:cs typeface="Open Sans"/>
                        </a:rPr>
                        <a:t>Sy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Position of Ego Vehicle, Y</a:t>
                      </a:r>
                      <a:endParaRPr lang="en-US" sz="1050" b="0" dirty="0"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 smtClean="0">
                          <a:latin typeface="Open Sans"/>
                          <a:cs typeface="Open Sans"/>
                        </a:rPr>
                        <a:t>[0.0, 0.05]</a:t>
                      </a:r>
                      <a:endParaRPr lang="en-US" sz="1050" b="0" dirty="0">
                        <a:solidFill>
                          <a:srgbClr val="FF0000"/>
                        </a:solidFill>
                        <a:latin typeface="Open Sans"/>
                        <a:cs typeface="Open Sans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160713"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err="1" smtClean="0">
                          <a:latin typeface="Open Sans"/>
                          <a:cs typeface="Open Sans"/>
                        </a:rPr>
                        <a:t>Φ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Orientation</a:t>
                      </a:r>
                      <a:r>
                        <a:rPr lang="en-US" sz="1100" b="0" baseline="0" dirty="0" smtClean="0">
                          <a:latin typeface="Open Sans"/>
                          <a:cs typeface="Open Sans"/>
                        </a:rPr>
                        <a:t> of Ego Vehicle, rad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0.1]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0" dirty="0" smtClean="0">
                          <a:latin typeface="Open Sans"/>
                          <a:cs typeface="Open Sans"/>
                        </a:rPr>
                        <a:t>[0.0, 0.2]</a:t>
                      </a:r>
                      <a:endParaRPr lang="en-US" sz="1100" b="0" dirty="0">
                        <a:latin typeface="Open Sans"/>
                        <a:cs typeface="Open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60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Composition of Trajectories</a:t>
            </a:r>
            <a:endParaRPr lang="en-US" dirty="0"/>
          </a:p>
        </p:txBody>
      </p:sp>
      <p:sp>
        <p:nvSpPr>
          <p:cNvPr id="5" name="Content Placeholder 6"/>
          <p:cNvSpPr>
            <a:spLocks noGrp="1"/>
          </p:cNvSpPr>
          <p:nvPr>
            <p:ph idx="1"/>
          </p:nvPr>
        </p:nvSpPr>
        <p:spPr>
          <a:xfrm>
            <a:off x="1557325" y="4453793"/>
            <a:ext cx="5755473" cy="2601228"/>
          </a:xfrm>
        </p:spPr>
        <p:txBody>
          <a:bodyPr>
            <a:normAutofit/>
          </a:bodyPr>
          <a:lstStyle/>
          <a:p>
            <a:r>
              <a:rPr lang="en-US" sz="1100" dirty="0" smtClean="0"/>
              <a:t>The ego-vehicle starts in I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1 </a:t>
            </a:r>
            <a:r>
              <a:rPr lang="en-US" sz="1100" dirty="0" smtClean="0"/>
              <a:t>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unless the verification problem is trivially SAT.</a:t>
            </a:r>
            <a:endParaRPr lang="en-US" sz="1100" baseline="-25000" dirty="0" smtClean="0"/>
          </a:p>
          <a:p>
            <a:r>
              <a:rPr lang="en-US" sz="1100" dirty="0" smtClean="0"/>
              <a:t>If  verification instance 1 returns UNSAT, then X, the ego vehicle’s state, never intersects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the ego-vehicle finishes the run within G</a:t>
            </a:r>
            <a:r>
              <a:rPr lang="en-US" sz="1100" baseline="-25000" dirty="0" smtClean="0"/>
              <a:t>1</a:t>
            </a:r>
          </a:p>
          <a:p>
            <a:r>
              <a:rPr lang="en-US" sz="1100" dirty="0" smtClean="0"/>
              <a:t>Verification instance 2 must begin within I</a:t>
            </a:r>
            <a:r>
              <a:rPr lang="en-US" sz="1100" baseline="-25000" dirty="0" smtClean="0"/>
              <a:t>2</a:t>
            </a:r>
            <a:r>
              <a:rPr lang="en-US" sz="1100" dirty="0"/>
              <a:t> </a:t>
            </a:r>
            <a:r>
              <a:rPr lang="en-US" sz="1100" dirty="0" smtClean="0"/>
              <a:t>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is a subset of G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 Thus, I</a:t>
            </a:r>
            <a:r>
              <a:rPr lang="en-US" sz="1100" baseline="-25000" dirty="0" smtClean="0"/>
              <a:t>2</a:t>
            </a:r>
            <a:r>
              <a:rPr lang="en-US" sz="1100" dirty="0" smtClean="0"/>
              <a:t> does not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.</a:t>
            </a:r>
          </a:p>
          <a:p>
            <a:r>
              <a:rPr lang="en-US" sz="1100" dirty="0" smtClean="0"/>
              <a:t>If  </a:t>
            </a:r>
            <a:r>
              <a:rPr lang="en-US" sz="1100" dirty="0"/>
              <a:t>verification instance </a:t>
            </a:r>
            <a:r>
              <a:rPr lang="en-US" sz="1100" dirty="0" smtClean="0"/>
              <a:t>2 </a:t>
            </a:r>
            <a:r>
              <a:rPr lang="en-US" sz="1100" dirty="0"/>
              <a:t>returns UNSAT, then X, the ego vehicle’s state, never intersects </a:t>
            </a:r>
            <a:r>
              <a:rPr lang="en-US" sz="1100" dirty="0" smtClean="0"/>
              <a:t>U</a:t>
            </a:r>
            <a:r>
              <a:rPr lang="en-US" sz="1100" baseline="-25000" dirty="0"/>
              <a:t>1</a:t>
            </a:r>
            <a:r>
              <a:rPr lang="en-US" sz="1100" dirty="0" smtClean="0"/>
              <a:t> </a:t>
            </a:r>
            <a:r>
              <a:rPr lang="en-US" sz="1100" dirty="0"/>
              <a:t>and the ego-vehicle finishes the run within </a:t>
            </a:r>
            <a:r>
              <a:rPr lang="en-US" sz="1100" dirty="0" smtClean="0"/>
              <a:t>G</a:t>
            </a:r>
            <a:r>
              <a:rPr lang="en-US" sz="1100" baseline="-25000" dirty="0" smtClean="0"/>
              <a:t>2</a:t>
            </a:r>
          </a:p>
          <a:p>
            <a:r>
              <a:rPr lang="en-US" sz="1100" dirty="0" smtClean="0"/>
              <a:t>Thus, the ego vehicle never intersects the unsafe region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and we show that the composition of two UNSAT bounded time verification instances must imply that the ego vehicle can never intersect U</a:t>
            </a:r>
            <a:r>
              <a:rPr lang="en-US" sz="1100" baseline="-25000" dirty="0" smtClean="0"/>
              <a:t>1</a:t>
            </a:r>
            <a:r>
              <a:rPr lang="en-US" sz="1100" dirty="0" smtClean="0"/>
              <a:t> over the combined horizon.</a:t>
            </a:r>
          </a:p>
          <a:p>
            <a:endParaRPr lang="en-US" sz="1100" dirty="0" smtClean="0"/>
          </a:p>
        </p:txBody>
      </p:sp>
      <p:pic>
        <p:nvPicPr>
          <p:cNvPr id="7" name="Picture 6" descr="proof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85313"/>
            <a:ext cx="7315200" cy="218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0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Results: Parallelization of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96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Infinite Time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11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56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Modeling Part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67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4" name="pure-pursuit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7250" y="1600200"/>
            <a:ext cx="7427913" cy="4525963"/>
          </a:xfrm>
        </p:spPr>
      </p:pic>
    </p:spTree>
    <p:extLst>
      <p:ext uri="{BB962C8B-B14F-4D97-AF65-F5344CB8AC3E}">
        <p14:creationId xmlns:p14="http://schemas.microsoft.com/office/powerpoint/2010/main" val="1953630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</a:t>
            </a:r>
            <a:endParaRPr lang="en-US" dirty="0"/>
          </a:p>
        </p:txBody>
      </p:sp>
      <p:pic>
        <p:nvPicPr>
          <p:cNvPr id="6" name="Picture 5" descr="pure_pursuit_ge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6" y="1084113"/>
            <a:ext cx="7604760" cy="50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139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Pure Pursuit: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974"/>
            <a:ext cx="5071762" cy="17823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68" y="1054830"/>
            <a:ext cx="4267200" cy="2556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8478" y="1112932"/>
            <a:ext cx="1584161" cy="25950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4650" y="4379668"/>
            <a:ext cx="4189717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876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nell_mit_tri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1367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925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Non-Determinism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516" y="3090187"/>
            <a:ext cx="4309163" cy="4553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509" y="3646129"/>
            <a:ext cx="4754932" cy="546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509" y="4290408"/>
            <a:ext cx="978941" cy="1957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4516" y="4626101"/>
            <a:ext cx="1874352" cy="2140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4516" y="4981699"/>
            <a:ext cx="1806831" cy="2276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9579" y="5333065"/>
            <a:ext cx="917871" cy="22766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01754"/>
          </a:xfrm>
        </p:spPr>
        <p:txBody>
          <a:bodyPr>
            <a:normAutofit fontScale="92500" lnSpcReduction="20000"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Note subtle difference in this model of the vehicle.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Every ODE now contains a differential inclusion term</a:t>
            </a:r>
          </a:p>
          <a:p>
            <a:pPr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For example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y</a:t>
            </a:r>
            <a:r>
              <a:rPr lang="en-US" sz="2400" baseline="-25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b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describes an interval on which an error term may realize a value.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0912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Inclusions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27500" cy="452596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20] x;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[-9.8] g;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[-100, 100] v;</a:t>
            </a:r>
          </a:p>
          <a:p>
            <a:pPr marL="0" indent="0">
              <a:buNone/>
            </a:pPr>
            <a:r>
              <a:rPr lang="en-US" dirty="0">
                <a:latin typeface="Droid"/>
                <a:cs typeface="Droid"/>
              </a:rPr>
              <a:t>[0, 10] time;</a:t>
            </a:r>
          </a:p>
          <a:p>
            <a:pPr marL="0" indent="0">
              <a:buNone/>
            </a:pP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[-1, 1] </a:t>
            </a:r>
            <a:r>
              <a:rPr lang="fi-FI" dirty="0" err="1">
                <a:solidFill>
                  <a:schemeClr val="accent2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chemeClr val="accent2"/>
                </a:solidFill>
                <a:latin typeface="Droid"/>
                <a:cs typeface="Droid"/>
              </a:rPr>
              <a:t> [2.0];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{ </a:t>
            </a:r>
            <a:r>
              <a:rPr lang="fi-FI" dirty="0" err="1">
                <a:latin typeface="Droid"/>
                <a:cs typeface="Droid"/>
              </a:rPr>
              <a:t>mode</a:t>
            </a:r>
            <a:r>
              <a:rPr lang="fi-FI" dirty="0">
                <a:latin typeface="Droid"/>
                <a:cs typeface="Droid"/>
              </a:rPr>
              <a:t> 1;</a:t>
            </a:r>
          </a:p>
          <a:p>
            <a:pPr marL="0" indent="0">
              <a:buNone/>
            </a:pPr>
            <a:endParaRPr lang="fi-FI" dirty="0">
              <a:latin typeface="Droid"/>
              <a:cs typeface="Droid"/>
            </a:endParaRP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</a:t>
            </a:r>
            <a:r>
              <a:rPr lang="fi-FI" dirty="0" err="1">
                <a:latin typeface="Droid"/>
                <a:cs typeface="Droid"/>
              </a:rPr>
              <a:t>invt</a:t>
            </a:r>
            <a:r>
              <a:rPr lang="fi-FI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 (v &lt;= 0);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&gt;= 0);</a:t>
            </a:r>
          </a:p>
          <a:p>
            <a:pPr marL="0" indent="0">
              <a:buNone/>
            </a:pPr>
            <a:r>
              <a:rPr lang="pl-PL" dirty="0">
                <a:latin typeface="Droid"/>
                <a:cs typeface="Droid"/>
              </a:rPr>
              <a:t>  </a:t>
            </a:r>
            <a:r>
              <a:rPr lang="pl-PL" dirty="0" err="1">
                <a:latin typeface="Droid"/>
                <a:cs typeface="Droid"/>
              </a:rPr>
              <a:t>flow</a:t>
            </a:r>
            <a:r>
              <a:rPr lang="pl-PL" dirty="0">
                <a:latin typeface="Droid"/>
                <a:cs typeface="Droid"/>
              </a:rPr>
              <a:t>: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d/dt[x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v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        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d/dt[v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] = g + </a:t>
            </a:r>
            <a:r>
              <a:rPr lang="fi-FI" dirty="0" err="1">
                <a:solidFill>
                  <a:srgbClr val="C0504D"/>
                </a:solidFill>
                <a:latin typeface="Droid"/>
                <a:cs typeface="Droid"/>
              </a:rPr>
              <a:t>noise</a:t>
            </a:r>
            <a:r>
              <a:rPr lang="fi-FI" dirty="0">
                <a:solidFill>
                  <a:srgbClr val="C0504D"/>
                </a:solidFill>
                <a:latin typeface="Droid"/>
                <a:cs typeface="Droid"/>
              </a:rPr>
              <a:t>;</a:t>
            </a:r>
          </a:p>
          <a:p>
            <a:pPr marL="0" indent="0">
              <a:buNone/>
            </a:pPr>
            <a:r>
              <a:rPr lang="fi-FI" dirty="0">
                <a:latin typeface="Droid"/>
                <a:cs typeface="Droid"/>
              </a:rPr>
              <a:t>       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 </a:t>
            </a:r>
            <a:r>
              <a:rPr lang="fi-FI" dirty="0" err="1">
                <a:solidFill>
                  <a:schemeClr val="accent3"/>
                </a:solidFill>
                <a:latin typeface="Droid"/>
                <a:cs typeface="Droid"/>
              </a:rPr>
              <a:t>d/dt[noise</a:t>
            </a:r>
            <a:r>
              <a:rPr lang="fi-FI" dirty="0">
                <a:solidFill>
                  <a:schemeClr val="accent3"/>
                </a:solidFill>
                <a:latin typeface="Droid"/>
                <a:cs typeface="Droid"/>
              </a:rPr>
              <a:t>] = 0;</a:t>
            </a:r>
          </a:p>
          <a:p>
            <a:pPr marL="0" indent="0">
              <a:buNone/>
            </a:pPr>
            <a:r>
              <a:rPr lang="is-IS" dirty="0">
                <a:latin typeface="Droid"/>
                <a:cs typeface="Droid"/>
              </a:rPr>
              <a:t>  jump: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        (x = 0) ==&gt; @2 (and (x' = x) (v' = (0 - v)));</a:t>
            </a:r>
          </a:p>
          <a:p>
            <a:pPr marL="0" indent="0">
              <a:buNone/>
            </a:pPr>
            <a:r>
              <a:rPr lang="fr-FR" dirty="0">
                <a:latin typeface="Droid"/>
                <a:cs typeface="Droid"/>
              </a:rPr>
              <a:t>}</a:t>
            </a:r>
            <a:endParaRPr lang="en-US" dirty="0">
              <a:latin typeface="Droid"/>
              <a:cs typeface="Droid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62500" y="1752600"/>
            <a:ext cx="41275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 order to model uncertainty we can add noise terms to the dynamics of various agents. </a:t>
            </a:r>
          </a:p>
          <a:p>
            <a:r>
              <a:rPr lang="en-US" dirty="0" smtClean="0"/>
              <a:t>For example a priori environmental agents may accelerate at any rate within a specified interval.</a:t>
            </a:r>
          </a:p>
          <a:p>
            <a:r>
              <a:rPr lang="en-US" dirty="0" smtClean="0"/>
              <a:t>Furthermore, the measurement of certain state variables of the ego vehicle may be subject to sensor noise.</a:t>
            </a:r>
          </a:p>
          <a:p>
            <a:r>
              <a:rPr lang="en-US" dirty="0" smtClean="0"/>
              <a:t>If we are to design robust robotic systems it is desirable to verify the design under the presumption that any of these conditions may prevail at any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20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Scenario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5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Lane 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6973"/>
            <a:ext cx="8229600" cy="195919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 descr="scenari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0288"/>
            <a:ext cx="9144000" cy="26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878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and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F1/10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80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AV Platform</a:t>
            </a:r>
            <a:endParaRPr lang="en-US" dirty="0"/>
          </a:p>
        </p:txBody>
      </p:sp>
      <p:pic>
        <p:nvPicPr>
          <p:cNvPr id="4" name="Picture 3" descr="ca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" b="2997"/>
          <a:stretch/>
        </p:blipFill>
        <p:spPr>
          <a:xfrm>
            <a:off x="0" y="892558"/>
            <a:ext cx="9144000" cy="5965442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7345" y="1948435"/>
            <a:ext cx="1058550" cy="584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LIDAR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81167" y="18187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PointGrey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Camera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397491" y="1526301"/>
            <a:ext cx="2662833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NVIDIA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Jetson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 TK1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97939" y="5590008"/>
            <a:ext cx="3282191" cy="58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  <a:defRPr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Open Sans Light"/>
                <a:ea typeface="Open Sans" panose="020B0606030504020204" pitchFamily="34" charset="0"/>
                <a:cs typeface="Open Sans Light"/>
              </a:rPr>
              <a:t>TRAXXAS RC Car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" panose="020B0606030504020204" pitchFamily="34" charset="0"/>
              <a:cs typeface="Open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02688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APEX Tool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5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Qa1SD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286" b="14366"/>
          <a:stretch/>
        </p:blipFill>
        <p:spPr>
          <a:xfrm>
            <a:off x="0" y="0"/>
            <a:ext cx="9151138" cy="68752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94" r="2677" b="19386"/>
          <a:stretch/>
        </p:blipFill>
        <p:spPr>
          <a:xfrm>
            <a:off x="220497" y="4653642"/>
            <a:ext cx="8634653" cy="185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4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Manipulation</a:t>
            </a:r>
            <a:endParaRPr lang="en-US" dirty="0"/>
          </a:p>
        </p:txBody>
      </p:sp>
      <p:pic>
        <p:nvPicPr>
          <p:cNvPr id="4" name="josm_vide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8775" y="1379538"/>
            <a:ext cx="8045450" cy="4525963"/>
          </a:xfrm>
        </p:spPr>
      </p:pic>
    </p:spTree>
    <p:extLst>
      <p:ext uri="{BB962C8B-B14F-4D97-AF65-F5344CB8AC3E}">
        <p14:creationId xmlns:p14="http://schemas.microsoft.com/office/powerpoint/2010/main" val="315073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Reference Trajectory Generation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Control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922" t="37778" r="17117" b="35262"/>
          <a:stretch/>
        </p:blipFill>
        <p:spPr>
          <a:xfrm>
            <a:off x="2116023" y="2489200"/>
            <a:ext cx="5215653" cy="219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1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871" t="62603" r="18544" b="9903"/>
          <a:stretch/>
        </p:blipFill>
        <p:spPr>
          <a:xfrm>
            <a:off x="1490185" y="2895600"/>
            <a:ext cx="5958193" cy="258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Behavior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9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498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Counterexamples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6922" t="85606" r="17117" b="-3023"/>
          <a:stretch/>
        </p:blipFill>
        <p:spPr>
          <a:xfrm>
            <a:off x="1999321" y="2526269"/>
            <a:ext cx="5215653" cy="142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14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Interfacing AV Infrastructure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Wrapper for trajectory generation software so that it may be used with Unity.</a:t>
            </a:r>
          </a:p>
          <a:p>
            <a:r>
              <a:rPr lang="en-US" dirty="0" smtClean="0"/>
              <a:t>Link: </a:t>
            </a:r>
          </a:p>
          <a:p>
            <a:r>
              <a:rPr lang="en-US" dirty="0" smtClean="0"/>
              <a:t>How to:</a:t>
            </a:r>
          </a:p>
        </p:txBody>
      </p:sp>
    </p:spTree>
    <p:extLst>
      <p:ext uri="{BB962C8B-B14F-4D97-AF65-F5344CB8AC3E}">
        <p14:creationId xmlns:p14="http://schemas.microsoft.com/office/powerpoint/2010/main" val="2048864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5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Collaboration with Nagoya to verify REAL behavioral control algorithm being tested on REAL vehicles</a:t>
            </a:r>
          </a:p>
          <a:p>
            <a:r>
              <a:rPr lang="en-US" dirty="0" smtClean="0"/>
              <a:t>Can provide insight into workflow…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295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7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pic>
        <p:nvPicPr>
          <p:cNvPr id="5" name="Content Placeholder 4" descr="Untitled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" r="34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122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Next Steps: Proactive Driver Assistance</a:t>
            </a:r>
            <a:endParaRPr lang="en-US" dirty="0"/>
          </a:p>
        </p:txBody>
      </p:sp>
      <p:grpSp>
        <p:nvGrpSpPr>
          <p:cNvPr id="6" name="グループ化 9"/>
          <p:cNvGrpSpPr/>
          <p:nvPr/>
        </p:nvGrpSpPr>
        <p:grpSpPr>
          <a:xfrm>
            <a:off x="927000" y="1508756"/>
            <a:ext cx="6205325" cy="3840488"/>
            <a:chOff x="927000" y="1508756"/>
            <a:chExt cx="6205325" cy="3840488"/>
          </a:xfrm>
        </p:grpSpPr>
        <p:pic>
          <p:nvPicPr>
            <p:cNvPr id="7" name="図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75" y="1508756"/>
              <a:ext cx="5120650" cy="3840488"/>
            </a:xfrm>
            <a:prstGeom prst="rect">
              <a:avLst/>
            </a:prstGeom>
          </p:spPr>
        </p:pic>
        <p:cxnSp>
          <p:nvCxnSpPr>
            <p:cNvPr id="8" name="直線コネクタ 6"/>
            <p:cNvCxnSpPr/>
            <p:nvPr/>
          </p:nvCxnSpPr>
          <p:spPr>
            <a:xfrm flipV="1">
              <a:off x="927000" y="4239000"/>
              <a:ext cx="0" cy="180000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698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GrooveNet</a:t>
            </a:r>
            <a:r>
              <a:rPr lang="en-US" dirty="0" smtClean="0"/>
              <a:t> infrastructure?</a:t>
            </a:r>
          </a:p>
        </p:txBody>
      </p:sp>
    </p:spTree>
    <p:extLst>
      <p:ext uri="{BB962C8B-B14F-4D97-AF65-F5344CB8AC3E}">
        <p14:creationId xmlns:p14="http://schemas.microsoft.com/office/powerpoint/2010/main" val="925585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76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37894" y="2049372"/>
            <a:ext cx="6623306" cy="959293"/>
            <a:chOff x="589790" y="1643230"/>
            <a:chExt cx="8625700" cy="1249312"/>
          </a:xfrm>
        </p:grpSpPr>
        <p:grpSp>
          <p:nvGrpSpPr>
            <p:cNvPr id="7" name="Group 6"/>
            <p:cNvGrpSpPr/>
            <p:nvPr/>
          </p:nvGrpSpPr>
          <p:grpSpPr>
            <a:xfrm>
              <a:off x="589790" y="1643230"/>
              <a:ext cx="8625700" cy="1249312"/>
              <a:chOff x="733806" y="1419621"/>
              <a:chExt cx="8625700" cy="1249311"/>
            </a:xfrm>
          </p:grpSpPr>
          <p:pic>
            <p:nvPicPr>
              <p:cNvPr id="9" name="Picture 8" descr="freeway-merge1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57" t="13758" r="3953" b="5792"/>
              <a:stretch/>
            </p:blipFill>
            <p:spPr>
              <a:xfrm>
                <a:off x="838253" y="1493903"/>
                <a:ext cx="1213468" cy="792352"/>
              </a:xfrm>
              <a:prstGeom prst="rect">
                <a:avLst/>
              </a:prstGeom>
            </p:spPr>
          </p:pic>
          <p:cxnSp>
            <p:nvCxnSpPr>
              <p:cNvPr id="10" name="Straight Arrow Connector 9"/>
              <p:cNvCxnSpPr/>
              <p:nvPr/>
            </p:nvCxnSpPr>
            <p:spPr>
              <a:xfrm>
                <a:off x="2195736" y="1768629"/>
                <a:ext cx="585150" cy="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23" descr="Yaris_IconPlus_3Dr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96136" y="1596767"/>
                <a:ext cx="945158" cy="5429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 descr="http://upload.wikimedia.org/wikipedia/commons/thumb/a/ab/Speed_Limit_70_sign.svg/1000px-Speed_Limit_70_sign.svg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658" y="1461149"/>
                <a:ext cx="522358" cy="652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46" descr="http://etc-mysitemyway.s3.amazonaws.com/icons/legacy-previews/icons/glossy-black-3d-buttons-icons-people-things/062277-glossy-black-3d-button-icon-people-things-people-pedestrian-sc43.pn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28977" y="1419621"/>
                <a:ext cx="736004" cy="736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Picture 148" descr="http://icons-watermarks.s3.amazonaws.com/flat-rounded-square-white-on-black/classica/classica_traffic-signal/classica_traffic-signal_flat-rounded-square-white-on-black_512x51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0924" y="1439475"/>
                <a:ext cx="674000" cy="6746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" name="Picture 124" descr="map.gif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1978"/>
              <a:stretch>
                <a:fillRect/>
              </a:stretch>
            </p:blipFill>
            <p:spPr bwMode="auto">
              <a:xfrm>
                <a:off x="4023538" y="1461149"/>
                <a:ext cx="821902" cy="6343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935911" y="2040587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Target Vehicle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873690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Road Network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11468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Traffic Laws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5796136" y="2067694"/>
                <a:ext cx="1080120" cy="6012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i="1" dirty="0" smtClean="0">
                    <a:latin typeface="Open Sans"/>
                    <a:cs typeface="Open Sans"/>
                  </a:rPr>
                  <a:t>Other Drivers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6735590" y="2067694"/>
                <a:ext cx="1266001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Pedestrians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00224" y="2067694"/>
                <a:ext cx="1559282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Infrastructure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3806" y="2214247"/>
                <a:ext cx="1781779" cy="36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 smtClean="0">
                    <a:latin typeface="Open Sans"/>
                    <a:cs typeface="Open Sans"/>
                  </a:rPr>
                  <a:t>Driving Scenario</a:t>
                </a:r>
                <a:endParaRPr lang="en-US" sz="1200" i="1" dirty="0">
                  <a:latin typeface="Open Sans"/>
                  <a:cs typeface="Open Sans"/>
                </a:endParaRPr>
              </a:p>
            </p:txBody>
          </p:sp>
        </p:grpSp>
        <p:pic>
          <p:nvPicPr>
            <p:cNvPr id="8" name="Picture 7" descr="325x220_PHV3003_13_tcm-3060-355475.jp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792" y="1711989"/>
              <a:ext cx="950975" cy="643737"/>
            </a:xfrm>
            <a:prstGeom prst="rect">
              <a:avLst/>
            </a:prstGeom>
          </p:spPr>
        </p:pic>
      </p:grpSp>
      <p:pic>
        <p:nvPicPr>
          <p:cNvPr id="23" name="Picture 22" descr="ego_graph_cubic_orient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9" b="18679"/>
          <a:stretch/>
        </p:blipFill>
        <p:spPr>
          <a:xfrm>
            <a:off x="299504" y="3421022"/>
            <a:ext cx="2699840" cy="106244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49150" y="1810638"/>
            <a:ext cx="19948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Map driving scenarios to collections of agents represented as hybrid systems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5" name="Untitl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38512" y="3217411"/>
            <a:ext cx="2393534" cy="149595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37894" y="2988254"/>
            <a:ext cx="2696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Implement state-lattice </a:t>
            </a:r>
          </a:p>
          <a:p>
            <a:r>
              <a:rPr lang="en-US" sz="1200" dirty="0" smtClean="0">
                <a:latin typeface="Open Sans"/>
                <a:cs typeface="Open Sans"/>
              </a:rPr>
              <a:t>planning stack in C++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27" name="Picture 26" descr="silver.JPG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7" t="10530" r="174"/>
          <a:stretch/>
        </p:blipFill>
        <p:spPr>
          <a:xfrm>
            <a:off x="3256137" y="3301328"/>
            <a:ext cx="2281489" cy="133843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92320" y="2955801"/>
            <a:ext cx="2945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Validation of algorithms &amp; software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9460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1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792354" y="18071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2</a:t>
            </a:r>
          </a:p>
        </p:txBody>
      </p:sp>
      <p:sp>
        <p:nvSpPr>
          <p:cNvPr id="31" name="Oval 30"/>
          <p:cNvSpPr/>
          <p:nvPr/>
        </p:nvSpPr>
        <p:spPr>
          <a:xfrm>
            <a:off x="109374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3</a:t>
            </a:r>
          </a:p>
        </p:txBody>
      </p:sp>
      <p:sp>
        <p:nvSpPr>
          <p:cNvPr id="32" name="Oval 31"/>
          <p:cNvSpPr/>
          <p:nvPr/>
        </p:nvSpPr>
        <p:spPr>
          <a:xfrm>
            <a:off x="2848876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4</a:t>
            </a:r>
          </a:p>
        </p:txBody>
      </p:sp>
      <p:sp>
        <p:nvSpPr>
          <p:cNvPr id="33" name="Oval 32"/>
          <p:cNvSpPr/>
          <p:nvPr/>
        </p:nvSpPr>
        <p:spPr>
          <a:xfrm>
            <a:off x="5716399" y="3007076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5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209462" y="2986661"/>
            <a:ext cx="2546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Integrate ROS based vehicle OS</a:t>
            </a:r>
            <a:endParaRPr lang="en-US" sz="1200" dirty="0">
              <a:latin typeface="Open Sans"/>
              <a:cs typeface="Open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010" y="5442660"/>
            <a:ext cx="2148840" cy="1178750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109374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>
                <a:latin typeface="Open Sans"/>
                <a:cs typeface="Open Sans"/>
              </a:rPr>
              <a:t>6</a:t>
            </a:r>
          </a:p>
        </p:txBody>
      </p:sp>
      <p:sp>
        <p:nvSpPr>
          <p:cNvPr id="37" name="Oval 36"/>
          <p:cNvSpPr/>
          <p:nvPr/>
        </p:nvSpPr>
        <p:spPr>
          <a:xfrm>
            <a:off x="1846389" y="4794835"/>
            <a:ext cx="360586" cy="377763"/>
          </a:xfrm>
          <a:prstGeom prst="ellipse">
            <a:avLst/>
          </a:prstGeom>
          <a:solidFill>
            <a:srgbClr val="0617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91440" rIns="91440" rtlCol="0" anchor="ctr">
            <a:normAutofit lnSpcReduction="10000"/>
          </a:bodyPr>
          <a:lstStyle/>
          <a:p>
            <a:r>
              <a:rPr lang="en-US" sz="1200" i="1" dirty="0" smtClean="0">
                <a:latin typeface="Open Sans"/>
                <a:cs typeface="Open Sans"/>
              </a:rPr>
              <a:t>7</a:t>
            </a:r>
            <a:endParaRPr lang="en-US" sz="1200" i="1" dirty="0">
              <a:latin typeface="Open Sans"/>
              <a:cs typeface="Open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04991" y="1773235"/>
            <a:ext cx="5933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Explore the modeling of subsets of autonomous driving missions as scenarios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72169" y="4745522"/>
            <a:ext cx="6023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APEX automatically generates and solves a tree of reachability problems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" y="4343673"/>
            <a:ext cx="91439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1200" b="1" kern="1200" dirty="0" smtClean="0">
                <a:latin typeface="Open Sans"/>
                <a:cs typeface="Open Sans"/>
              </a:rPr>
              <a:t>Solution:</a:t>
            </a:r>
            <a:endParaRPr lang="en-US" sz="1200" b="1" kern="1200" dirty="0">
              <a:latin typeface="Open Sans"/>
              <a:cs typeface="Open Sans"/>
            </a:endParaRPr>
          </a:p>
        </p:txBody>
      </p:sp>
      <p:pic>
        <p:nvPicPr>
          <p:cNvPr id="41" name="Picture 40" descr="apex_approach copy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63" y="5005086"/>
            <a:ext cx="6840702" cy="18288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04991" y="4753559"/>
            <a:ext cx="1301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Open Sans"/>
                <a:cs typeface="Open Sans"/>
              </a:rPr>
              <a:t>Reachability Problem</a:t>
            </a:r>
            <a:endParaRPr lang="en-US" sz="1200" dirty="0">
              <a:latin typeface="Open Sans"/>
              <a:cs typeface="Open San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0" y="1143526"/>
            <a:ext cx="936290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  <a:buClr>
                <a:srgbClr val="111366"/>
              </a:buClr>
              <a:buSzPct val="125000"/>
            </a:pPr>
            <a:r>
              <a:rPr lang="en-US" sz="2200" dirty="0">
                <a:latin typeface="Open Sans"/>
                <a:cs typeface="Open Sans"/>
              </a:rPr>
              <a:t>How can we provide a driver’s license for autonomous vehicles?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APEX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175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8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hybrid systems framework to accommodate AV model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tools to automatically generate model checkable scenarios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Expansion of modeling framework to incorporate more sources of uncertainty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Benchmark creation and uncertainty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Development of framework for scenario creation from Open Street Maps.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Support for AV model in Unity and </a:t>
            </a:r>
            <a:r>
              <a:rPr lang="en-US" dirty="0" err="1" smtClean="0"/>
              <a:t>Rviz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56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 of an AV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099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5989</TotalTime>
  <Words>2598</Words>
  <Application>Microsoft Macintosh PowerPoint</Application>
  <PresentationFormat>On-screen Show (4:3)</PresentationFormat>
  <Paragraphs>384</Paragraphs>
  <Slides>63</Slides>
  <Notes>0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Office Theme</vt:lpstr>
      <vt:lpstr>Autonomous Vehicle Plan Verification and Execution</vt:lpstr>
      <vt:lpstr>Motivation</vt:lpstr>
      <vt:lpstr>Motivation</vt:lpstr>
      <vt:lpstr>PowerPoint Presentation</vt:lpstr>
      <vt:lpstr>PowerPoint Presentation</vt:lpstr>
      <vt:lpstr>Summary</vt:lpstr>
      <vt:lpstr>The APEX Approach</vt:lpstr>
      <vt:lpstr>Current Work</vt:lpstr>
      <vt:lpstr>Development of an AV Model</vt:lpstr>
      <vt:lpstr>Basic Architecture</vt:lpstr>
      <vt:lpstr>Basic Architecture</vt:lpstr>
      <vt:lpstr>Basic Architecture</vt:lpstr>
      <vt:lpstr>Vehicle Model</vt:lpstr>
      <vt:lpstr>Trajectory Generation</vt:lpstr>
      <vt:lpstr>Trajectory Generation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Behavior Controller</vt:lpstr>
      <vt:lpstr>Other Drivers</vt:lpstr>
      <vt:lpstr>Scenario 1</vt:lpstr>
      <vt:lpstr>Simple Lane Change</vt:lpstr>
      <vt:lpstr>Specification</vt:lpstr>
      <vt:lpstr>Verification Algorithm</vt:lpstr>
      <vt:lpstr>dReach Verification Instance</vt:lpstr>
      <vt:lpstr>Simple Lane Change</vt:lpstr>
      <vt:lpstr>Simple Lane Change: Part 2</vt:lpstr>
      <vt:lpstr>Simple Lane Change: Part 3</vt:lpstr>
      <vt:lpstr>Results: Composition of Trajectories</vt:lpstr>
      <vt:lpstr>Results: Parallelization of Search</vt:lpstr>
      <vt:lpstr>Results: Infinite Time Property</vt:lpstr>
      <vt:lpstr>Complexity and Results</vt:lpstr>
      <vt:lpstr>Modeling Part 2</vt:lpstr>
      <vt:lpstr>Pure Pursuit</vt:lpstr>
      <vt:lpstr>Pure Pursuit</vt:lpstr>
      <vt:lpstr>Pure Pursuit: Algorithm</vt:lpstr>
      <vt:lpstr>Sources of Non-Determinism</vt:lpstr>
      <vt:lpstr>Differential Inclusions</vt:lpstr>
      <vt:lpstr>Scenario 2</vt:lpstr>
      <vt:lpstr>Simple Lane Change</vt:lpstr>
      <vt:lpstr>Specification</vt:lpstr>
      <vt:lpstr>Variations</vt:lpstr>
      <vt:lpstr>Complexity and Results</vt:lpstr>
      <vt:lpstr>F1/10</vt:lpstr>
      <vt:lpstr>Agile AV Platform</vt:lpstr>
      <vt:lpstr>APEX Tool</vt:lpstr>
      <vt:lpstr>Map Manipulation</vt:lpstr>
      <vt:lpstr>Reference Trajectory Generation</vt:lpstr>
      <vt:lpstr>Traffic Control</vt:lpstr>
      <vt:lpstr>Agents</vt:lpstr>
      <vt:lpstr>Behavior Specification</vt:lpstr>
      <vt:lpstr>File Generation</vt:lpstr>
      <vt:lpstr>Counterexamples</vt:lpstr>
      <vt:lpstr>Interfacing AV Infrastructure </vt:lpstr>
      <vt:lpstr>Next Steps</vt:lpstr>
      <vt:lpstr>Next Steps: Proactive Driver Assistance</vt:lpstr>
      <vt:lpstr>Next Steps: Proactive Driver Assistance</vt:lpstr>
      <vt:lpstr>Next Steps: Proactive Driver Assistance</vt:lpstr>
      <vt:lpstr>Traffic Generation</vt:lpstr>
      <vt:lpstr>Summary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APEX 2015 Summary</dc:title>
  <dc:creator>Matthew O'Kelly</dc:creator>
  <cp:lastModifiedBy>Matthew O'Kelly</cp:lastModifiedBy>
  <cp:revision>43</cp:revision>
  <dcterms:created xsi:type="dcterms:W3CDTF">2016-01-27T19:35:22Z</dcterms:created>
  <dcterms:modified xsi:type="dcterms:W3CDTF">2016-02-01T01:26:13Z</dcterms:modified>
</cp:coreProperties>
</file>